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61"/>
  </p:notesMasterIdLst>
  <p:sldIdLst>
    <p:sldId id="256" r:id="rId4"/>
    <p:sldId id="293" r:id="rId5"/>
    <p:sldId id="295" r:id="rId6"/>
    <p:sldId id="364" r:id="rId7"/>
    <p:sldId id="304" r:id="rId8"/>
    <p:sldId id="302" r:id="rId9"/>
    <p:sldId id="305" r:id="rId10"/>
    <p:sldId id="301" r:id="rId11"/>
    <p:sldId id="365" r:id="rId12"/>
    <p:sldId id="377" r:id="rId13"/>
    <p:sldId id="375" r:id="rId14"/>
    <p:sldId id="259" r:id="rId15"/>
    <p:sldId id="266" r:id="rId16"/>
    <p:sldId id="265" r:id="rId17"/>
    <p:sldId id="268" r:id="rId18"/>
    <p:sldId id="267" r:id="rId19"/>
    <p:sldId id="260" r:id="rId20"/>
    <p:sldId id="261" r:id="rId21"/>
    <p:sldId id="262" r:id="rId22"/>
    <p:sldId id="263" r:id="rId23"/>
    <p:sldId id="264" r:id="rId24"/>
    <p:sldId id="258" r:id="rId25"/>
    <p:sldId id="269" r:id="rId26"/>
    <p:sldId id="270" r:id="rId27"/>
    <p:sldId id="271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8" r:id="rId44"/>
    <p:sldId id="299" r:id="rId45"/>
    <p:sldId id="300" r:id="rId46"/>
    <p:sldId id="275" r:id="rId47"/>
    <p:sldId id="306" r:id="rId48"/>
    <p:sldId id="307" r:id="rId49"/>
    <p:sldId id="362" r:id="rId50"/>
    <p:sldId id="361" r:id="rId51"/>
    <p:sldId id="257" r:id="rId52"/>
    <p:sldId id="363" r:id="rId53"/>
    <p:sldId id="297" r:id="rId54"/>
    <p:sldId id="367" r:id="rId55"/>
    <p:sldId id="366" r:id="rId56"/>
    <p:sldId id="368" r:id="rId57"/>
    <p:sldId id="369" r:id="rId58"/>
    <p:sldId id="370" r:id="rId59"/>
    <p:sldId id="371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B707B094-4B3C-404C-B76B-8BEF14BFC85B}">
          <p14:sldIdLst>
            <p14:sldId id="256"/>
            <p14:sldId id="293"/>
            <p14:sldId id="295"/>
            <p14:sldId id="364"/>
            <p14:sldId id="304"/>
            <p14:sldId id="302"/>
            <p14:sldId id="305"/>
            <p14:sldId id="301"/>
            <p14:sldId id="365"/>
            <p14:sldId id="377"/>
            <p14:sldId id="375"/>
          </p14:sldIdLst>
        </p14:section>
        <p14:section name="NFC简介" id="{FF30B6CA-3D11-41F8-8ED4-22BCEBBBAEC8}">
          <p14:sldIdLst>
            <p14:sldId id="259"/>
            <p14:sldId id="266"/>
            <p14:sldId id="265"/>
            <p14:sldId id="268"/>
            <p14:sldId id="267"/>
            <p14:sldId id="260"/>
            <p14:sldId id="261"/>
            <p14:sldId id="262"/>
            <p14:sldId id="263"/>
            <p14:sldId id="264"/>
            <p14:sldId id="258"/>
            <p14:sldId id="269"/>
            <p14:sldId id="270"/>
            <p14:sldId id="271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设计" id="{2C895FBE-0933-4B12-B8E2-CD309150A848}">
          <p14:sldIdLst>
            <p14:sldId id="292"/>
            <p14:sldId id="298"/>
            <p14:sldId id="299"/>
            <p14:sldId id="300"/>
            <p14:sldId id="275"/>
            <p14:sldId id="306"/>
            <p14:sldId id="307"/>
          </p14:sldIdLst>
        </p14:section>
        <p14:section name="PCB" id="{10E7005E-4F69-410E-9D16-752B8136298A}">
          <p14:sldIdLst>
            <p14:sldId id="362"/>
            <p14:sldId id="361"/>
            <p14:sldId id="257"/>
            <p14:sldId id="363"/>
            <p14:sldId id="297"/>
          </p14:sldIdLst>
        </p14:section>
        <p14:section name="KICAD" id="{925EAE45-4692-4D3E-AAE9-EFAAE2CA24E7}">
          <p14:sldIdLst>
            <p14:sldId id="367"/>
            <p14:sldId id="366"/>
            <p14:sldId id="368"/>
            <p14:sldId id="369"/>
            <p14:sldId id="370"/>
          </p14:sldIdLst>
        </p14:section>
        <p14:section name="End" id="{B6E124A6-FB51-4A53-B4B6-2F44536BC407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89391-4639-4732-A45D-FAB5F805BFAB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961AF-F7D6-41C5-9B05-8E9A1EE837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6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34B82A68-BF74-49D8-A37F-19A2B898D8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ECA61CC9-1661-4825-B8DC-86FF6D49F7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两种：</a:t>
            </a:r>
            <a:endParaRPr lang="en-US" altLang="zh-CN"/>
          </a:p>
          <a:p>
            <a:r>
              <a:rPr lang="zh-CN" altLang="en-US"/>
              <a:t>通孔式：</a:t>
            </a:r>
            <a:endParaRPr lang="en-US" altLang="zh-CN"/>
          </a:p>
          <a:p>
            <a:r>
              <a:rPr lang="zh-CN" altLang="en-US"/>
              <a:t>表面式：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943C004F-80AD-42A0-9AB0-C520E0C4B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fld id="{3E0F1BEC-2DEB-4FE1-91B6-0C709B27C5C3}" type="slidenum">
              <a:rPr lang="zh-CN" altLang="en-US" sz="1200" smtClean="0"/>
              <a:pPr/>
              <a:t>48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590C9-EE9E-439F-BF7C-0468DB13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C5B3C6-9823-4C67-948F-BD57244DA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8A5F6-667E-4610-B177-C7A2D4D6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8CC1-2BBB-4667-AC35-62FFDBA774A2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DFEAC-7E92-4478-AD88-A9B0573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AEEE9-1548-43CC-A3D8-DDA82D0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6DCC-0A9C-485A-9705-7BFFEBE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8DE88-D430-4A78-A5EF-D022F761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F2D6DE-C426-4F52-81E2-D5269BF5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E8B6-B182-4767-A4BA-246A9DE095EC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66ECB-3F25-474A-92A1-41FDC0CC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56484-1F56-4310-AFB5-6F8FDB08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9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55EAAF-691E-4818-B4FA-8D3BACAC1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CC560-EAAF-465B-9330-ABEDB7894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51CA-EA09-4B99-A4FA-5417F68D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7EF4-6C85-40DA-A5DE-AB3F9CEA3F1B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EA68B-F33E-4F3C-B39D-5878F3FA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8A742-DC3B-411A-AE92-44B4E2E3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5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A74E4-49AC-4933-8956-ED860CF2E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6E9126-BF57-4384-A6E2-21D855476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763C3-5193-4A58-B960-A098CE7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0ED3-FAC5-4EDD-9426-6B82509FB544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9C2EF-FF83-4603-904F-046FAB0E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79A59-5589-44AC-8C92-21DD9C4A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7E302-24A9-4542-A8FF-88614EC7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A475-5743-4133-B8A7-9C31B7EC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D84AF-2EB9-4647-8EAD-D5FBAEF7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E16D-00AE-44E5-B54C-3FF4F81CA0CB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445EA-CA65-49B9-938E-C7C28647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997CB-EAD6-4FF5-AE27-EEF7D6CE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5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5A2CF-706E-49C3-B120-BC0B78FC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17370-8363-4D8E-B7DF-253F9756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86930-6B67-4419-86EB-B5D49A9C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D4C5-AF43-4CD6-874E-0C1CA269F955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965D0-8798-4EE5-A929-F181AA29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6805AC-4B76-4341-86D4-7503FE91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8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51C92-337B-46E9-BA83-E486FE6F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89EE2-98E8-488A-B00D-D6C9F1534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664BB4-19EA-4441-BE81-7B3B8BE2B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C43CAB-D279-46D5-AC96-DF151A86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5E82-EEBA-47E3-9E8B-85BDDD449EC5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B6F47D-2CD8-4A86-BA15-DD261B9A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A15A76-7A5C-4242-8CBF-5CEA122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5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25F71-50BA-40C9-AE52-055A7CD3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EBD50-AADC-4812-AE56-F21D028A4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866CEA-441F-403D-ABE5-7F8B3C1F8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5B387-565C-4CBC-96CB-D07854332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3028D2-2235-4A19-83EC-5B576CBA7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5ED95A-9D8C-42BC-BABA-AB78EA13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04EE-8A61-4D7E-A671-6077296F6833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57758-9945-48D0-A05B-A9508E9B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B34DF3-A8B7-42D6-8C97-8ADF88ED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3D4BB-1301-4712-AAD9-D47F3705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2CFC47-8762-4CF6-B763-12FC0996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13343-776D-469D-A582-9A4EA11599D9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34BB6-3EBA-4445-9E78-10A31131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7F55D-FD67-474F-A610-05CB7D13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7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15627-8DA3-497C-98C3-405EFC56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99FA-C8E1-4728-8192-3DD23A0772E7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ECBD5E-62C3-42E2-A072-98E2F8EB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C3AC9-EEA7-4ED6-A09B-6463CBBB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9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380EB-2EE6-4405-83E1-61B8A8E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0EBDB-90AC-447B-92EE-59A0557B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D7C6C-A4E2-45DC-942E-709A67930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4C718-B67C-4D7D-89CE-58DD579D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1FFB-95DA-42AC-AD41-ED954DB7200A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84B6F8-147D-4C29-BBDE-899D2FF5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F1E4C-7B1B-47E2-A694-416E5EDC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2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4C2B9-3CAA-4E3A-86F2-D77DA30A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7C06B-28D4-46B9-975D-063F236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34250-6A2B-4ED3-83A0-F0B9954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EF0C-8D94-4F79-ACBD-3A71EA013E2D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1CE0B-52C5-4724-B803-B0DF31D1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E7203-8B58-47BE-8E6D-CE7E1CBA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65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727E5-D5E4-413E-AA3E-00151277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DFE3EC-962E-423C-BA3C-74C4DFFD4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DBDF9-4815-4DC6-B65F-D117A3932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117461-0AB7-46F4-AADA-AF6A9513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C6D3-1F6B-4CF0-BCBE-522123EBBB79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C6501-6EC8-457F-8F85-A1C6981E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89CE2-DD27-4A47-98EE-6FC48511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62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991F6-7C35-423D-9DD8-30F9A00E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7CE670-1985-449A-A453-3DC57A7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FBFEA-E432-447D-AAE8-5B33012E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F4A-D9BC-4407-A583-46858C381C2E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DB5F7-3B59-4C9E-AFB1-250782C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C192F-28D3-432F-874E-DBFB27AA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F85FFC-043A-4CAA-8AA5-7BE6BBCEB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DC315F-642E-4F2F-B29D-320ED4CF9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877B3-84F4-4AB8-B71F-A8E2A86C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553-267D-48C4-B2CC-B09206ED8BAE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D29F-FDD7-47FE-806B-FCE28BE0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ED70E-D809-4DEA-89B4-33B99750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96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7BEE-FAA0-4F5D-85B8-7AC010E9A833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80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168B-8731-467F-981A-36801493B8B4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183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BCA5-4B14-4CB6-9CF5-8335784DBB64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10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33D5-627A-44D5-B3A5-01549CC22732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563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7A1CA-F325-4026-BD0C-2B4B16FAA56F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249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544F-5F97-4D48-8D87-9ABA9D87144A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910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72D7-5238-4749-88A3-8EFE9E5CF49F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37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71B84-702E-456C-928F-09F654F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10E3F-286F-403A-96E6-314E6CF2A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F656E-3A21-42AE-89EB-A9346B8B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1BCD-1CE3-4D47-911C-A6A963B7FCB0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35D9E-CFAE-4C4D-894A-A894C838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32854-11EB-4F6D-AB9B-F38E7FD2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6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BFAD0-DF2B-4C0B-B9A4-FC2D213C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C8BDF-9050-4085-A338-8E953A34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1036A5-3877-4567-97E2-0BA07ED7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DB9860-596B-41FF-B7DA-5DBE9EE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93D8-EB47-479E-9020-4EBA05367B16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723CEE-6017-4B79-87AE-F37E9C7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39634-CE8D-4783-BB47-A74233E8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1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FE8D-41A0-4733-9ACA-C45268ED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CDDB2-ADFA-4D4C-A172-A7F8E6FF1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7B55E4-F673-437E-B82C-39031ECBE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B0BCC6-9679-4B73-AD80-BC88A8A95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8D20DA-877E-4DD7-8A96-54E19D124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3D1F1-2E37-415D-84AC-A827E794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ABD6-3E1A-40DF-8D38-5CBDE714ECA3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D6AE0F-B29C-4530-BA36-68A4A8F0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F3DAF3-A77D-47DB-B164-01A9120B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1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F271-5209-41F2-9FC0-B8C37E0A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D291C1-AABF-42CC-AFE0-62218942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E6B6-48D4-4C4E-9DC9-AEBC714EF325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28664-E6BE-4624-A59F-82F6606E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A64474-2A35-41C3-BD2D-822A4F59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A399C-992C-49D1-8A23-735DEF46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F0B4-5F2F-48C1-96A8-AB3A0E51123A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59629D-E66F-42A5-BECC-6D919A4F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5A9D3-0447-4451-A118-E50D80F8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AB582-489B-4B5E-B84E-0D244C56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7D8D2-B2C5-4A47-A4D2-7045DB532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CECEB0-52BE-4622-A7F4-07A8689AD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A1227-4176-4107-A2CE-0D34AF20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9554-D2EA-41D3-BB31-4DEB2146E72D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148D68-A804-40EC-8739-44C180CB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CC799-D06B-4A43-B857-45699302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0EBD1-FE5E-4052-9A45-A078FD15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E86BAA-8825-4897-9C0F-B8F1137B5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EF369-0F37-44BC-990C-C30C9B7A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A02007-34A9-4E33-93F8-F454F0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76F9-6A9B-4AD7-8DBA-8856D43CC891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92791-1D85-4B48-BC21-8B55292C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92001-5C77-446E-BC97-D44DC0EA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78DDA8-73A5-4C29-BBAF-ECEE3D7A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1303B-4A62-4942-9FE9-63003FA0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EC2A1-CB48-4F42-814A-4FCD641F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5021-E1AA-49D3-859F-E1A238154AE3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CF2F7-6B55-431F-A691-83E73E6DE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66486-0332-4D7C-A615-2FCE5100B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0A99-85AD-4514-930A-DB069942364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5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C0F518-3346-4890-862E-DDE7CA5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D4ED6-2245-4A4E-8A10-5B91C1CB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91465-EECD-46F2-B112-C53A7E006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D0D50-3622-47E2-97DB-75B3392BC5BE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F410D-59F8-4AEA-A6F2-9CE76451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AF602-7FC0-4B9F-859F-AE1A09F36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0681" y="2622880"/>
            <a:ext cx="8390636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765" y="1048639"/>
            <a:ext cx="10856468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E808F-B7C8-4F6B-82D7-0D7B742E9B84}" type="datetime1">
              <a:rPr lang="zh-CN" altLang="en-US" smtClean="0"/>
              <a:t>2021/5/22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nxp.com/docs/en/application-note/AN11276.zi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F%A1%E7%94%A8%E5%8D%A1" TargetMode="External"/><Relationship Id="rId2" Type="http://schemas.openxmlformats.org/officeDocument/2006/relationships/hyperlink" Target="https://zh.wikipedia.org/wiki/%E6%8F%90%E6%AC%BE%E5%8D%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9%BB%83%E9%87%91%E5%88%86%E5%89%B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pf4y1v7R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-jlc.com/" TargetMode="External"/><Relationship Id="rId2" Type="http://schemas.openxmlformats.org/officeDocument/2006/relationships/hyperlink" Target="https://jlcpc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dbpcb.com/" TargetMode="External"/><Relationship Id="rId4" Type="http://schemas.openxmlformats.org/officeDocument/2006/relationships/hyperlink" Target="https://www.pcbway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974D-9F02-49C6-B6E3-77BA8D446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Hardware Development with NFC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B5212E-272E-4FE6-A14A-567EFBD39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4118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张庭梁</a:t>
            </a:r>
            <a:endParaRPr lang="en-US" altLang="zh-CN" dirty="0"/>
          </a:p>
          <a:p>
            <a:r>
              <a:rPr lang="en-US" altLang="zh-CN" dirty="0"/>
              <a:t>Future Laboratory, Academy of Art and Design</a:t>
            </a:r>
          </a:p>
          <a:p>
            <a:r>
              <a:rPr lang="en-US" altLang="zh-CN" dirty="0"/>
              <a:t>Tsinghua University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652A6-387C-42BC-82DE-2A1BB2D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5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10DF2-118E-4745-9933-C723D71A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B4471-A571-4BFD-874B-63B490F0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导体和绝缘体区分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电路串并联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电路板是什么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在面包板上搭过电路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画过电路板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做过完整的硬件工程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独立做过软硬件结合的项目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做过硬件相关的产品并找好供应链量产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ADEAA3-4CCF-4DE6-937D-131E9FC4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10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CBDC-2DA0-4A07-A772-4BFE79F3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D4828D-D9D9-408D-B39E-7D9F941F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29" y="1825625"/>
            <a:ext cx="52578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PPT</a:t>
            </a:r>
            <a:r>
              <a:rPr lang="zh-CN" altLang="en-US" dirty="0"/>
              <a:t>部分</a:t>
            </a:r>
            <a:endParaRPr lang="en-US" altLang="zh-CN" dirty="0"/>
          </a:p>
          <a:p>
            <a:r>
              <a:rPr lang="zh-CN" altLang="en-US" dirty="0"/>
              <a:t>了解</a:t>
            </a:r>
            <a:r>
              <a:rPr lang="en-US" altLang="zh-CN" dirty="0"/>
              <a:t>NFC</a:t>
            </a:r>
            <a:r>
              <a:rPr lang="zh-CN" altLang="en-US" dirty="0"/>
              <a:t>和</a:t>
            </a:r>
            <a:r>
              <a:rPr lang="en-US" altLang="zh-CN" dirty="0"/>
              <a:t>PCB</a:t>
            </a:r>
          </a:p>
          <a:p>
            <a:r>
              <a:rPr lang="zh-CN" altLang="en-US" dirty="0"/>
              <a:t>如何设计一款</a:t>
            </a:r>
            <a:r>
              <a:rPr lang="en-US" altLang="zh-CN" dirty="0"/>
              <a:t>NFC</a:t>
            </a:r>
            <a:r>
              <a:rPr lang="zh-CN" altLang="en-US" dirty="0"/>
              <a:t>卡片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操作部分</a:t>
            </a:r>
            <a:endParaRPr lang="en-US" altLang="zh-CN" dirty="0"/>
          </a:p>
          <a:p>
            <a:r>
              <a:rPr lang="zh-CN" altLang="en-US" dirty="0"/>
              <a:t>从设计到交付的全流程</a:t>
            </a:r>
            <a:endParaRPr lang="en-US" altLang="zh-CN" dirty="0"/>
          </a:p>
          <a:p>
            <a:r>
              <a:rPr lang="zh-CN" altLang="en-US" dirty="0"/>
              <a:t>学会读懂</a:t>
            </a:r>
            <a:r>
              <a:rPr lang="en-US" altLang="zh-CN" dirty="0"/>
              <a:t>Datasheet</a:t>
            </a:r>
            <a:r>
              <a:rPr lang="zh-CN" altLang="en-US" dirty="0"/>
              <a:t>并按照厂商的标准来设计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设计软件的使用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1C3CAA-B7BC-4645-A545-8F3BCD92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F38E9EE-E0BB-44F9-9793-B4E3CC25FE7A}"/>
              </a:ext>
            </a:extLst>
          </p:cNvPr>
          <p:cNvSpPr txBox="1">
            <a:spLocks/>
          </p:cNvSpPr>
          <p:nvPr/>
        </p:nvSpPr>
        <p:spPr>
          <a:xfrm>
            <a:off x="6503831" y="1835329"/>
            <a:ext cx="52578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Datasheet</a:t>
            </a:r>
            <a:r>
              <a:rPr lang="zh-CN" altLang="en-US" dirty="0"/>
              <a:t>阅读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原理图设计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元件选型和采购，封装确认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绘制天线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PCB Layout</a:t>
            </a:r>
            <a:r>
              <a:rPr lang="zh-CN" altLang="en-US" dirty="0"/>
              <a:t>设计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交付打样的流程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195E5D-2F40-43CD-A3F4-215A5D754134}"/>
              </a:ext>
            </a:extLst>
          </p:cNvPr>
          <p:cNvCxnSpPr/>
          <p:nvPr/>
        </p:nvCxnSpPr>
        <p:spPr>
          <a:xfrm>
            <a:off x="6087414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A2330-DDF9-4542-9B5D-67A9856D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NFC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8361E-DFD7-4708-BBCC-ABC160ABF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Near-field communication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B4109-F51A-4343-BE19-86AA4821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7" y="0"/>
            <a:ext cx="4846923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1C2C2586-9E91-4C30-BCB5-9080CC7F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3495" y="3674638"/>
            <a:ext cx="729938" cy="72993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9D82A0-CACC-412E-8017-CA8C30E4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83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FC tag components">
            <a:extLst>
              <a:ext uri="{FF2B5EF4-FFF2-40B4-BE49-F238E27FC236}">
                <a16:creationId xmlns:a16="http://schemas.microsoft.com/office/drawing/2014/main" id="{B415B719-4080-48F1-AEEE-5A9E96E7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429000"/>
            <a:ext cx="100298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FBF5B5-EE66-4EBA-8F58-88DBC7FCE207}"/>
              </a:ext>
            </a:extLst>
          </p:cNvPr>
          <p:cNvSpPr/>
          <p:nvPr/>
        </p:nvSpPr>
        <p:spPr>
          <a:xfrm>
            <a:off x="1081087" y="2505670"/>
            <a:ext cx="587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3234B"/>
                </a:solidFill>
                <a:latin typeface="Arial" panose="020B0604020202020204" pitchFamily="34" charset="0"/>
              </a:rPr>
              <a:t>NFC Tags and chips</a:t>
            </a:r>
          </a:p>
          <a:p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The two components, the NFC chip and antenna, </a:t>
            </a:r>
            <a:r>
              <a:rPr lang="en-US" altLang="zh-CN" b="1" dirty="0">
                <a:solidFill>
                  <a:srgbClr val="74757C"/>
                </a:solidFill>
                <a:latin typeface="Arial" panose="020B0604020202020204" pitchFamily="34" charset="0"/>
              </a:rPr>
              <a:t>work together</a:t>
            </a:r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 to form a self-contained functional device.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DE69AC-099B-4A7F-8BBA-3D1BC57F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1A22E8-478E-40FF-8412-CFA95C1E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424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2A96F6-A19D-4233-B265-92A4A906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2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FE21D2-9594-4C31-9B4D-D3453910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8"/>
            <a:ext cx="12192000" cy="651522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45C285-1AD3-486A-B06B-0E9D043D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37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4344B7-ED53-414E-8DFD-3A4A6327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85" y="0"/>
            <a:ext cx="9720829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521E28-7337-4AC1-98CD-BD9CA263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03C4A8-6A8A-4083-91A5-8F63378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6797" cy="16281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BFC825-0340-4D39-91D0-E99872C9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97" y="-1"/>
            <a:ext cx="8095203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7ACF2-20D1-4DF7-9D71-2D786D35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28EA40-26D0-4C18-815F-B173DC4B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031" y="0"/>
            <a:ext cx="485196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973C65-E64F-4BD7-924D-8DBB035E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51969" cy="161925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6D022-18F5-4747-ADCB-61745F6C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0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7CAD7-3EC1-4B6C-9EA5-C9F57C81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7" y="0"/>
            <a:ext cx="76456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E59C71-F37F-40CD-BBA0-0342D654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46337" cy="14720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4128C-D97A-4A53-ADB6-FD71318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2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316E4-8599-4547-AA63-00913F6E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46DCD-8FC0-4D17-A4A7-8A21239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本科电机系，跑路到美院信息艺术设计交叉学科，目前研一</a:t>
            </a:r>
            <a:endParaRPr lang="en-US" altLang="zh-CN" dirty="0"/>
          </a:p>
          <a:p>
            <a:r>
              <a:rPr lang="zh-CN" altLang="en-US" dirty="0"/>
              <a:t>一直在搞乱七八糟的硬件开发，啥好玩就搞什么</a:t>
            </a:r>
            <a:endParaRPr lang="en-US" altLang="zh-CN" dirty="0"/>
          </a:p>
          <a:p>
            <a:r>
              <a:rPr lang="zh-CN" altLang="en-US" dirty="0"/>
              <a:t>曾任清华大学“未来通信”学生科技兴趣团队理事长， “天空工场”学生科技兴趣团队“未来航空队”队长</a:t>
            </a:r>
            <a:endParaRPr lang="en-US" altLang="zh-CN" dirty="0"/>
          </a:p>
          <a:p>
            <a:r>
              <a:rPr lang="zh-CN" altLang="en-US" dirty="0"/>
              <a:t>去年挑战杯特奖（狗头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701F7-32F8-406A-8654-1A1EA5A7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0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C42BFE-794B-4BB5-8583-B657C2B7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44686" cy="14462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B83067-9686-4321-8709-5B4F8237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86" y="0"/>
            <a:ext cx="7447314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77CB8D-819C-48DC-9170-7D046F3F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7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46B9F2-7139-44E2-9AA3-05A14D3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79998" cy="1573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CFC8B5-7A1D-4442-B6EA-12FA4C01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9" y="0"/>
            <a:ext cx="7112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824D2-D643-4AB3-AFF9-7CE49B9D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8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D9579-C94B-490F-8CD7-DE044ADA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C07C8-0D78-4EBB-BA54-C170C56B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NFC Technology - STMicroelectronics.mp4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316DC-A27F-4148-9928-FBD1FFBF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3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9207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91382" y="2622880"/>
            <a:ext cx="60007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Basic antenna theory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E08418C6-E697-4B10-AE6B-8F9E5C5345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2833369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30"/>
                </a:lnTo>
                <a:lnTo>
                  <a:pt x="0" y="524535"/>
                </a:lnTo>
                <a:lnTo>
                  <a:pt x="1895" y="533916"/>
                </a:lnTo>
                <a:lnTo>
                  <a:pt x="7064" y="541578"/>
                </a:lnTo>
                <a:lnTo>
                  <a:pt x="14733" y="546745"/>
                </a:lnTo>
                <a:lnTo>
                  <a:pt x="24129" y="548639"/>
                </a:lnTo>
                <a:lnTo>
                  <a:pt x="2833369" y="548639"/>
                </a:lnTo>
                <a:lnTo>
                  <a:pt x="2842766" y="546745"/>
                </a:lnTo>
                <a:lnTo>
                  <a:pt x="2850435" y="541578"/>
                </a:lnTo>
                <a:lnTo>
                  <a:pt x="2855604" y="533916"/>
                </a:lnTo>
                <a:lnTo>
                  <a:pt x="2857500" y="524535"/>
                </a:lnTo>
                <a:lnTo>
                  <a:pt x="2857500" y="24130"/>
                </a:lnTo>
                <a:lnTo>
                  <a:pt x="2855604" y="14733"/>
                </a:lnTo>
                <a:lnTo>
                  <a:pt x="2850435" y="7064"/>
                </a:lnTo>
                <a:lnTo>
                  <a:pt x="2842766" y="1895"/>
                </a:lnTo>
                <a:lnTo>
                  <a:pt x="28333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0" y="24130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3369" y="0"/>
                </a:lnTo>
                <a:lnTo>
                  <a:pt x="2842766" y="1895"/>
                </a:lnTo>
                <a:lnTo>
                  <a:pt x="2850435" y="7064"/>
                </a:lnTo>
                <a:lnTo>
                  <a:pt x="2855604" y="14733"/>
                </a:lnTo>
                <a:lnTo>
                  <a:pt x="2857500" y="24130"/>
                </a:lnTo>
                <a:lnTo>
                  <a:pt x="2857500" y="524535"/>
                </a:lnTo>
                <a:lnTo>
                  <a:pt x="2855604" y="533916"/>
                </a:lnTo>
                <a:lnTo>
                  <a:pt x="2850435" y="541578"/>
                </a:lnTo>
                <a:lnTo>
                  <a:pt x="2842766" y="546745"/>
                </a:lnTo>
                <a:lnTo>
                  <a:pt x="2833369" y="548639"/>
                </a:lnTo>
                <a:lnTo>
                  <a:pt x="24129" y="548639"/>
                </a:lnTo>
                <a:lnTo>
                  <a:pt x="14733" y="546745"/>
                </a:lnTo>
                <a:lnTo>
                  <a:pt x="7064" y="541578"/>
                </a:lnTo>
                <a:lnTo>
                  <a:pt x="1895" y="533916"/>
                </a:lnTo>
                <a:lnTo>
                  <a:pt x="0" y="524535"/>
                </a:lnTo>
                <a:lnTo>
                  <a:pt x="0" y="2413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4187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 </a:t>
            </a:r>
            <a:r>
              <a:rPr sz="2900" dirty="0">
                <a:solidFill>
                  <a:srgbClr val="707070"/>
                </a:solidFill>
              </a:rPr>
              <a:t>electrical input</a:t>
            </a:r>
            <a:r>
              <a:rPr sz="2900" spc="-10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capacitance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0879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7644" y="2860548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5451" y="3136392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7644" y="341985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2884" y="369570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5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52215" y="397002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313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9071" y="1619004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1334" y="2384867"/>
            <a:ext cx="335280" cy="16986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8255" algn="l" defTabSz="914400" rtl="0" eaLnBrk="1" fontAlgn="auto" latinLnBrk="0" hangingPunct="1">
              <a:lnSpc>
                <a:spcPts val="227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7716" y="2732532"/>
            <a:ext cx="1528572" cy="70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" y="2808732"/>
            <a:ext cx="906780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6826" y="3952747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7829" y="3528821"/>
            <a:ext cx="1229995" cy="368935"/>
          </a:xfrm>
          <a:custGeom>
            <a:avLst/>
            <a:gdLst/>
            <a:ahLst/>
            <a:cxnLst/>
            <a:rect l="l" t="t" r="r" b="b"/>
            <a:pathLst>
              <a:path w="1229995" h="368935">
                <a:moveTo>
                  <a:pt x="0" y="184403"/>
                </a:moveTo>
                <a:lnTo>
                  <a:pt x="184403" y="0"/>
                </a:lnTo>
                <a:lnTo>
                  <a:pt x="184403" y="92201"/>
                </a:lnTo>
                <a:lnTo>
                  <a:pt x="1045463" y="92201"/>
                </a:lnTo>
                <a:lnTo>
                  <a:pt x="1045463" y="0"/>
                </a:lnTo>
                <a:lnTo>
                  <a:pt x="1229868" y="184403"/>
                </a:lnTo>
                <a:lnTo>
                  <a:pt x="1045463" y="368807"/>
                </a:lnTo>
                <a:lnTo>
                  <a:pt x="1045463" y="276605"/>
                </a:lnTo>
                <a:lnTo>
                  <a:pt x="184403" y="276605"/>
                </a:lnTo>
                <a:lnTo>
                  <a:pt x="184403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341" y="2337054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12258" y="4222241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6148" y="5275834"/>
            <a:ext cx="283845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8780" marR="3975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96155" y="2388107"/>
            <a:ext cx="1431036" cy="1798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3932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7485" y="2478735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0215" y="3974591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34785" y="3868673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94854" y="1941956"/>
            <a:ext cx="3462020" cy="923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La, Lb 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pads to be  connected to the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94854" y="3643629"/>
            <a:ext cx="37401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the most important factor for</a:t>
            </a:r>
            <a:r>
              <a:rPr kumimoji="0" sz="1600" b="0" i="0" u="none" strike="noStrike" kern="1200" cap="none" spc="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form factor and the parameters of  the antenna are affected by the input  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4854" y="3233673"/>
            <a:ext cx="342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 input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77662" y="2779902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356EB106-AB62-4C7D-B7F9-D159753C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2831846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29"/>
                </a:lnTo>
                <a:lnTo>
                  <a:pt x="0" y="524509"/>
                </a:lnTo>
                <a:lnTo>
                  <a:pt x="1895" y="533906"/>
                </a:lnTo>
                <a:lnTo>
                  <a:pt x="7064" y="541575"/>
                </a:lnTo>
                <a:lnTo>
                  <a:pt x="14733" y="546744"/>
                </a:lnTo>
                <a:lnTo>
                  <a:pt x="24129" y="548639"/>
                </a:lnTo>
                <a:lnTo>
                  <a:pt x="2831846" y="548639"/>
                </a:lnTo>
                <a:lnTo>
                  <a:pt x="2841242" y="546744"/>
                </a:lnTo>
                <a:lnTo>
                  <a:pt x="2848911" y="541575"/>
                </a:lnTo>
                <a:lnTo>
                  <a:pt x="2854080" y="533906"/>
                </a:lnTo>
                <a:lnTo>
                  <a:pt x="2855976" y="524509"/>
                </a:lnTo>
                <a:lnTo>
                  <a:pt x="2855976" y="24129"/>
                </a:lnTo>
                <a:lnTo>
                  <a:pt x="2854080" y="14733"/>
                </a:lnTo>
                <a:lnTo>
                  <a:pt x="2848911" y="7064"/>
                </a:lnTo>
                <a:lnTo>
                  <a:pt x="2841242" y="1895"/>
                </a:lnTo>
                <a:lnTo>
                  <a:pt x="283184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0" y="24129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1846" y="0"/>
                </a:lnTo>
                <a:lnTo>
                  <a:pt x="2841242" y="1895"/>
                </a:lnTo>
                <a:lnTo>
                  <a:pt x="2848911" y="7064"/>
                </a:lnTo>
                <a:lnTo>
                  <a:pt x="2854080" y="14733"/>
                </a:lnTo>
                <a:lnTo>
                  <a:pt x="2855976" y="24129"/>
                </a:lnTo>
                <a:lnTo>
                  <a:pt x="2855976" y="524509"/>
                </a:lnTo>
                <a:lnTo>
                  <a:pt x="2854080" y="533906"/>
                </a:lnTo>
                <a:lnTo>
                  <a:pt x="2848911" y="541575"/>
                </a:lnTo>
                <a:lnTo>
                  <a:pt x="2841242" y="546744"/>
                </a:lnTo>
                <a:lnTo>
                  <a:pt x="2831846" y="548639"/>
                </a:lnTo>
                <a:lnTo>
                  <a:pt x="24129" y="548639"/>
                </a:lnTo>
                <a:lnTo>
                  <a:pt x="14733" y="546744"/>
                </a:lnTo>
                <a:lnTo>
                  <a:pt x="7064" y="541575"/>
                </a:lnTo>
                <a:lnTo>
                  <a:pt x="1895" y="533906"/>
                </a:lnTo>
                <a:lnTo>
                  <a:pt x="0" y="524509"/>
                </a:lnTo>
                <a:lnTo>
                  <a:pt x="0" y="24129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0605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coil electrical equivalent</a:t>
            </a:r>
            <a:r>
              <a:rPr sz="2900" spc="-17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circuit</a:t>
            </a:r>
            <a:endParaRPr sz="2900"/>
          </a:p>
        </p:txBody>
      </p:sp>
      <p:sp>
        <p:nvSpPr>
          <p:cNvPr id="12" name="object 12"/>
          <p:cNvSpPr/>
          <p:nvPr/>
        </p:nvSpPr>
        <p:spPr>
          <a:xfrm>
            <a:off x="1129283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6047" y="273710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3855" y="301294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6047" y="329793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288" y="357225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0619" y="384810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314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6841" y="1496195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9102" y="2262184"/>
            <a:ext cx="335915" cy="169798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11430" lvl="0" indent="-5715" algn="l" defTabSz="914400" rtl="0" eaLnBrk="1" fontAlgn="auto" latinLnBrk="0" hangingPunct="1">
              <a:lnSpc>
                <a:spcPct val="149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  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715" lvl="0" indent="8255" algn="l" defTabSz="914400" rtl="0" eaLnBrk="1" fontAlgn="auto" latinLnBrk="0" hangingPunct="1">
              <a:lnSpc>
                <a:spcPts val="227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976" y="3323590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809" y="2873501"/>
            <a:ext cx="649605" cy="368935"/>
          </a:xfrm>
          <a:custGeom>
            <a:avLst/>
            <a:gdLst/>
            <a:ahLst/>
            <a:cxnLst/>
            <a:rect l="l" t="t" r="r" b="b"/>
            <a:pathLst>
              <a:path w="649605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464820" y="92201"/>
                </a:lnTo>
                <a:lnTo>
                  <a:pt x="464820" y="0"/>
                </a:lnTo>
                <a:lnTo>
                  <a:pt x="649224" y="184403"/>
                </a:lnTo>
                <a:lnTo>
                  <a:pt x="464820" y="368808"/>
                </a:lnTo>
                <a:lnTo>
                  <a:pt x="464820" y="276606"/>
                </a:lnTo>
                <a:lnTo>
                  <a:pt x="184404" y="276606"/>
                </a:lnTo>
                <a:lnTo>
                  <a:pt x="184404" y="368808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58745" y="2213610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4" h="1880870">
                <a:moveTo>
                  <a:pt x="0" y="1880615"/>
                </a:moveTo>
                <a:lnTo>
                  <a:pt x="1618488" y="1880615"/>
                </a:lnTo>
                <a:lnTo>
                  <a:pt x="1618488" y="0"/>
                </a:lnTo>
                <a:lnTo>
                  <a:pt x="0" y="0"/>
                </a:lnTo>
                <a:lnTo>
                  <a:pt x="0" y="188061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0932" y="5153025"/>
            <a:ext cx="2844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0661" y="4098797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901700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901700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901700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9017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901700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901700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901700">
                <a:moveTo>
                  <a:pt x="44450" y="711200"/>
                </a:moveTo>
                <a:lnTo>
                  <a:pt x="31750" y="7112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11200"/>
                </a:lnTo>
                <a:close/>
              </a:path>
              <a:path w="76200" h="901700">
                <a:moveTo>
                  <a:pt x="31750" y="825500"/>
                </a:moveTo>
                <a:lnTo>
                  <a:pt x="0" y="825500"/>
                </a:lnTo>
                <a:lnTo>
                  <a:pt x="38100" y="901700"/>
                </a:lnTo>
                <a:lnTo>
                  <a:pt x="69850" y="838200"/>
                </a:lnTo>
                <a:lnTo>
                  <a:pt x="31750" y="838200"/>
                </a:lnTo>
                <a:lnTo>
                  <a:pt x="31750" y="825500"/>
                </a:lnTo>
                <a:close/>
              </a:path>
              <a:path w="76200" h="901700">
                <a:moveTo>
                  <a:pt x="44450" y="800100"/>
                </a:moveTo>
                <a:lnTo>
                  <a:pt x="31750" y="800100"/>
                </a:lnTo>
                <a:lnTo>
                  <a:pt x="31750" y="838200"/>
                </a:lnTo>
                <a:lnTo>
                  <a:pt x="44450" y="838200"/>
                </a:lnTo>
                <a:lnTo>
                  <a:pt x="44450" y="800100"/>
                </a:lnTo>
                <a:close/>
              </a:path>
              <a:path w="76200" h="901700">
                <a:moveTo>
                  <a:pt x="76200" y="825500"/>
                </a:moveTo>
                <a:lnTo>
                  <a:pt x="44450" y="825500"/>
                </a:lnTo>
                <a:lnTo>
                  <a:pt x="44450" y="838200"/>
                </a:lnTo>
                <a:lnTo>
                  <a:pt x="69850" y="838200"/>
                </a:lnTo>
                <a:lnTo>
                  <a:pt x="76200" y="825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0822" y="5622442"/>
            <a:ext cx="2058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4560" y="2264664"/>
            <a:ext cx="1431036" cy="179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10811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5382" y="2355926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8620" y="385114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2554" y="3745738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5685" y="2657094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68796" y="2462783"/>
            <a:ext cx="247015" cy="1382395"/>
          </a:xfrm>
          <a:custGeom>
            <a:avLst/>
            <a:gdLst/>
            <a:ahLst/>
            <a:cxnLst/>
            <a:rect l="l" t="t" r="r" b="b"/>
            <a:pathLst>
              <a:path w="247015" h="1382395">
                <a:moveTo>
                  <a:pt x="0" y="1382268"/>
                </a:moveTo>
                <a:lnTo>
                  <a:pt x="246888" y="1382268"/>
                </a:lnTo>
                <a:lnTo>
                  <a:pt x="246888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2087" y="2669794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0323" y="2382011"/>
            <a:ext cx="1821179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18935" y="1507616"/>
            <a:ext cx="993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4697" y="2244089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3" y="1880616"/>
                </a:lnTo>
                <a:lnTo>
                  <a:pt x="1967483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2249043" y="0"/>
                </a:moveTo>
                <a:lnTo>
                  <a:pt x="26289" y="0"/>
                </a:lnTo>
                <a:lnTo>
                  <a:pt x="16073" y="2071"/>
                </a:lnTo>
                <a:lnTo>
                  <a:pt x="7715" y="7715"/>
                </a:lnTo>
                <a:lnTo>
                  <a:pt x="2071" y="16073"/>
                </a:lnTo>
                <a:lnTo>
                  <a:pt x="0" y="26288"/>
                </a:lnTo>
                <a:lnTo>
                  <a:pt x="0" y="571118"/>
                </a:lnTo>
                <a:lnTo>
                  <a:pt x="2071" y="581334"/>
                </a:lnTo>
                <a:lnTo>
                  <a:pt x="7715" y="589692"/>
                </a:lnTo>
                <a:lnTo>
                  <a:pt x="16073" y="595336"/>
                </a:lnTo>
                <a:lnTo>
                  <a:pt x="26289" y="597407"/>
                </a:lnTo>
                <a:lnTo>
                  <a:pt x="2249043" y="597407"/>
                </a:lnTo>
                <a:lnTo>
                  <a:pt x="2259258" y="595336"/>
                </a:lnTo>
                <a:lnTo>
                  <a:pt x="2267616" y="589692"/>
                </a:lnTo>
                <a:lnTo>
                  <a:pt x="2273260" y="581334"/>
                </a:lnTo>
                <a:lnTo>
                  <a:pt x="2275332" y="571118"/>
                </a:lnTo>
                <a:lnTo>
                  <a:pt x="2275332" y="26288"/>
                </a:lnTo>
                <a:lnTo>
                  <a:pt x="2273260" y="16073"/>
                </a:lnTo>
                <a:lnTo>
                  <a:pt x="2267616" y="7715"/>
                </a:lnTo>
                <a:lnTo>
                  <a:pt x="2259258" y="2071"/>
                </a:lnTo>
                <a:lnTo>
                  <a:pt x="2249043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0" y="26288"/>
                </a:moveTo>
                <a:lnTo>
                  <a:pt x="2071" y="16073"/>
                </a:lnTo>
                <a:lnTo>
                  <a:pt x="7715" y="7715"/>
                </a:lnTo>
                <a:lnTo>
                  <a:pt x="16073" y="2071"/>
                </a:lnTo>
                <a:lnTo>
                  <a:pt x="26289" y="0"/>
                </a:lnTo>
                <a:lnTo>
                  <a:pt x="2249043" y="0"/>
                </a:lnTo>
                <a:lnTo>
                  <a:pt x="2259258" y="2071"/>
                </a:lnTo>
                <a:lnTo>
                  <a:pt x="2267616" y="7715"/>
                </a:lnTo>
                <a:lnTo>
                  <a:pt x="2273260" y="16073"/>
                </a:lnTo>
                <a:lnTo>
                  <a:pt x="2275332" y="26288"/>
                </a:lnTo>
                <a:lnTo>
                  <a:pt x="2275332" y="571118"/>
                </a:lnTo>
                <a:lnTo>
                  <a:pt x="2273260" y="581334"/>
                </a:lnTo>
                <a:lnTo>
                  <a:pt x="2267616" y="589692"/>
                </a:lnTo>
                <a:lnTo>
                  <a:pt x="2259258" y="595336"/>
                </a:lnTo>
                <a:lnTo>
                  <a:pt x="2249043" y="597407"/>
                </a:lnTo>
                <a:lnTo>
                  <a:pt x="26289" y="597407"/>
                </a:lnTo>
                <a:lnTo>
                  <a:pt x="16073" y="595336"/>
                </a:lnTo>
                <a:lnTo>
                  <a:pt x="7715" y="589692"/>
                </a:lnTo>
                <a:lnTo>
                  <a:pt x="2071" y="581334"/>
                </a:lnTo>
                <a:lnTo>
                  <a:pt x="0" y="571118"/>
                </a:lnTo>
                <a:lnTo>
                  <a:pt x="0" y="26288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8358" y="5082032"/>
            <a:ext cx="1861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 marR="5080" lvl="0" indent="-68453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0914" y="4139946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87290" y="1846326"/>
            <a:ext cx="490855" cy="616585"/>
          </a:xfrm>
          <a:custGeom>
            <a:avLst/>
            <a:gdLst/>
            <a:ahLst/>
            <a:cxnLst/>
            <a:rect l="l" t="t" r="r" b="b"/>
            <a:pathLst>
              <a:path w="490854" h="616585">
                <a:moveTo>
                  <a:pt x="0" y="616458"/>
                </a:moveTo>
                <a:lnTo>
                  <a:pt x="490600" y="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87290" y="3845814"/>
            <a:ext cx="497205" cy="615950"/>
          </a:xfrm>
          <a:custGeom>
            <a:avLst/>
            <a:gdLst/>
            <a:ahLst/>
            <a:cxnLst/>
            <a:rect l="l" t="t" r="r" b="b"/>
            <a:pathLst>
              <a:path w="497204" h="615950">
                <a:moveTo>
                  <a:pt x="0" y="0"/>
                </a:moveTo>
                <a:lnTo>
                  <a:pt x="497205" y="61595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62950" y="1771649"/>
            <a:ext cx="3085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antenna is a resonant circuit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specific input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impedance.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62950" y="2503169"/>
            <a:ext cx="33642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input impedance is complex and  consists of an inductance,  capacitance as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some losses  represented by a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resistance.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62950" y="3722623"/>
            <a:ext cx="2632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actual values depend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62950" y="3966464"/>
            <a:ext cx="31095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 of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 between the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windings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Shielding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1E260E30-3947-41AA-BA58-D072FBA8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E28D7-D4EF-4DDC-9D12-70353E22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129D-AF17-4F6A-9070-143EF9B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1C377-A544-497B-AAD3-F0E360A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"/>
            <a:ext cx="12192000" cy="681912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47557-C51B-4F2C-B7D0-6EEED9BC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80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5875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3020" marR="5080" indent="-553720">
              <a:lnSpc>
                <a:spcPct val="100000"/>
              </a:lnSpc>
              <a:spcBef>
                <a:spcPts val="105"/>
              </a:spcBef>
            </a:pPr>
            <a:r>
              <a:rPr dirty="0"/>
              <a:t>Antenna design</a:t>
            </a:r>
            <a:r>
              <a:rPr spc="-45" dirty="0"/>
              <a:t> </a:t>
            </a:r>
            <a:r>
              <a:rPr spc="-5" dirty="0"/>
              <a:t>procedure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3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7FC9B4F-5BD6-41EC-BC45-9B477BC6EF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1635" y="4370832"/>
            <a:ext cx="5179060" cy="122999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25120" marR="215900" lvl="0" indent="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 of the antenna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length of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 between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chip  and its antenna, and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(metal surface,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ferromagnetic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material) impact the tuning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1878"/>
            <a:ext cx="9618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7070"/>
                </a:solidFill>
              </a:rPr>
              <a:t>Antenna </a:t>
            </a:r>
            <a:r>
              <a:rPr sz="3200" spc="-5" dirty="0">
                <a:solidFill>
                  <a:srgbClr val="707070"/>
                </a:solidFill>
              </a:rPr>
              <a:t>design </a:t>
            </a:r>
            <a:r>
              <a:rPr sz="3200" dirty="0">
                <a:solidFill>
                  <a:srgbClr val="707070"/>
                </a:solidFill>
              </a:rPr>
              <a:t>procedure for </a:t>
            </a:r>
            <a:r>
              <a:rPr sz="3200" spc="-60" dirty="0">
                <a:solidFill>
                  <a:srgbClr val="707070"/>
                </a:solidFill>
              </a:rPr>
              <a:t>NTAG </a:t>
            </a:r>
            <a:r>
              <a:rPr sz="3200" spc="5" dirty="0">
                <a:solidFill>
                  <a:srgbClr val="707070"/>
                </a:solidFill>
              </a:rPr>
              <a:t>I</a:t>
            </a:r>
            <a:r>
              <a:rPr sz="3150" spc="7" baseline="25132" dirty="0">
                <a:solidFill>
                  <a:srgbClr val="707070"/>
                </a:solidFill>
              </a:rPr>
              <a:t>2</a:t>
            </a:r>
            <a:r>
              <a:rPr sz="3200" spc="5" dirty="0">
                <a:solidFill>
                  <a:srgbClr val="707070"/>
                </a:solidFill>
              </a:rPr>
              <a:t>C </a:t>
            </a:r>
            <a:r>
              <a:rPr sz="32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3200" i="1" spc="-130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707070"/>
                </a:solidFill>
              </a:rPr>
              <a:t>tags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1569465"/>
            <a:ext cx="474027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antenna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</a:t>
            </a:r>
            <a:r>
              <a:rPr kumimoji="0" sz="160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 specs of the</a:t>
            </a:r>
            <a:r>
              <a:rPr kumimoji="0" sz="1600" b="0" i="1" u="none" strike="noStrike" kern="1200" cap="none" spc="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(number of turns, track width, spacing,</a:t>
            </a:r>
            <a:r>
              <a:rPr kumimoji="0" sz="1600" b="0" i="1" u="none" strike="noStrike" kern="1200" cap="none" spc="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358" y="2543419"/>
            <a:ext cx="4326255" cy="598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Characterize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R,L,C antenna coil</a:t>
            </a:r>
            <a:r>
              <a:rPr kumimoji="0" sz="1600" b="0" i="1" u="none" strike="noStrike" kern="1200" cap="none" spc="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363290"/>
            <a:ext cx="46951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resonant capacitor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value of resonant capacitor to set  the tag to the target resonant</a:t>
            </a:r>
            <a:r>
              <a:rPr kumimoji="0" sz="1600" b="0" i="1" u="none" strike="noStrike" kern="1200" cap="none" spc="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4366641"/>
            <a:ext cx="486219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measure resonant frequency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the resonant frequency and adjust the  capacitor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23042" y="2030729"/>
            <a:ext cx="1294130" cy="1626235"/>
          </a:xfrm>
          <a:custGeom>
            <a:avLst/>
            <a:gdLst/>
            <a:ahLst/>
            <a:cxnLst/>
            <a:rect l="l" t="t" r="r" b="b"/>
            <a:pathLst>
              <a:path w="1294129" h="1626235">
                <a:moveTo>
                  <a:pt x="0" y="1626108"/>
                </a:moveTo>
                <a:lnTo>
                  <a:pt x="1293876" y="1626108"/>
                </a:lnTo>
                <a:lnTo>
                  <a:pt x="1293876" y="0"/>
                </a:lnTo>
                <a:lnTo>
                  <a:pt x="0" y="0"/>
                </a:lnTo>
                <a:lnTo>
                  <a:pt x="0" y="1626108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35995" y="3273552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35995" y="2301239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06100" y="2310383"/>
            <a:ext cx="1097280" cy="1049020"/>
          </a:xfrm>
          <a:custGeom>
            <a:avLst/>
            <a:gdLst/>
            <a:ahLst/>
            <a:cxnLst/>
            <a:rect l="l" t="t" r="r" b="b"/>
            <a:pathLst>
              <a:path w="1097279" h="1049020">
                <a:moveTo>
                  <a:pt x="0" y="34670"/>
                </a:moveTo>
                <a:lnTo>
                  <a:pt x="100583" y="34670"/>
                </a:lnTo>
                <a:lnTo>
                  <a:pt x="100583" y="466216"/>
                </a:lnTo>
                <a:lnTo>
                  <a:pt x="199898" y="466216"/>
                </a:lnTo>
                <a:lnTo>
                  <a:pt x="199898" y="0"/>
                </a:lnTo>
                <a:lnTo>
                  <a:pt x="1097279" y="0"/>
                </a:lnTo>
                <a:lnTo>
                  <a:pt x="1097279" y="466216"/>
                </a:lnTo>
                <a:lnTo>
                  <a:pt x="1064132" y="582294"/>
                </a:lnTo>
                <a:lnTo>
                  <a:pt x="1064132" y="1009523"/>
                </a:lnTo>
                <a:lnTo>
                  <a:pt x="233679" y="1009523"/>
                </a:lnTo>
                <a:lnTo>
                  <a:pt x="233679" y="38226"/>
                </a:lnTo>
                <a:lnTo>
                  <a:pt x="1064132" y="38226"/>
                </a:lnTo>
                <a:lnTo>
                  <a:pt x="1064132" y="466216"/>
                </a:lnTo>
                <a:lnTo>
                  <a:pt x="1097279" y="582294"/>
                </a:lnTo>
                <a:lnTo>
                  <a:pt x="1097279" y="1048512"/>
                </a:lnTo>
                <a:lnTo>
                  <a:pt x="199898" y="1048512"/>
                </a:lnTo>
                <a:lnTo>
                  <a:pt x="199898" y="582294"/>
                </a:lnTo>
                <a:lnTo>
                  <a:pt x="100583" y="582294"/>
                </a:lnTo>
                <a:lnTo>
                  <a:pt x="100583" y="1005966"/>
                </a:lnTo>
                <a:lnTo>
                  <a:pt x="0" y="100596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7065" y="3693921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61482" y="1757933"/>
            <a:ext cx="6223000" cy="2310765"/>
          </a:xfrm>
          <a:custGeom>
            <a:avLst/>
            <a:gdLst/>
            <a:ahLst/>
            <a:cxnLst/>
            <a:rect l="l" t="t" r="r" b="b"/>
            <a:pathLst>
              <a:path w="6223000" h="2310765">
                <a:moveTo>
                  <a:pt x="0" y="2310384"/>
                </a:moveTo>
                <a:lnTo>
                  <a:pt x="6222492" y="2310384"/>
                </a:lnTo>
                <a:lnTo>
                  <a:pt x="6222492" y="0"/>
                </a:lnTo>
                <a:lnTo>
                  <a:pt x="0" y="0"/>
                </a:lnTo>
                <a:lnTo>
                  <a:pt x="0" y="2310384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0720" y="1604772"/>
            <a:ext cx="4330065" cy="311150"/>
          </a:xfrm>
          <a:custGeom>
            <a:avLst/>
            <a:gdLst/>
            <a:ahLst/>
            <a:cxnLst/>
            <a:rect l="l" t="t" r="r" b="b"/>
            <a:pathLst>
              <a:path w="4330065" h="311150">
                <a:moveTo>
                  <a:pt x="0" y="310896"/>
                </a:moveTo>
                <a:lnTo>
                  <a:pt x="4329683" y="310896"/>
                </a:lnTo>
                <a:lnTo>
                  <a:pt x="432968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6978" y="1618750"/>
            <a:ext cx="3752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+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coil=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resonance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879591" y="2024633"/>
          <a:ext cx="6036308" cy="161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5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5"/>
                        </a:lnSpc>
                        <a:spcBef>
                          <a:spcPts val="5"/>
                        </a:spcBef>
                      </a:pP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NTAG</a:t>
                      </a:r>
                      <a:r>
                        <a:rPr sz="1400" spc="-1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I</a:t>
                      </a:r>
                      <a:r>
                        <a:rPr sz="1350" spc="-60" baseline="24691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2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algn="ctr">
                        <a:lnSpc>
                          <a:spcPts val="1714"/>
                        </a:lnSpc>
                      </a:pPr>
                      <a:r>
                        <a:rPr sz="1450" i="1" spc="-20" dirty="0">
                          <a:solidFill>
                            <a:srgbClr val="707070"/>
                          </a:solidFill>
                          <a:latin typeface="Arial"/>
                          <a:cs typeface="Arial"/>
                        </a:rPr>
                        <a:t>plus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Connection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13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/</a:t>
                      </a:r>
                      <a:r>
                        <a:rPr sz="1400" spc="-2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6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Assembly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3679" marR="339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R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e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s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o</a:t>
                      </a:r>
                      <a:r>
                        <a:rPr sz="1400" spc="-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na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t  </a:t>
                      </a: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capacitor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D4A280AE-2EF3-4A4D-A004-ED342491B8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2030" y="2958160"/>
            <a:ext cx="630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Design the </a:t>
            </a:r>
            <a:r>
              <a:rPr spc="-5" dirty="0"/>
              <a:t>antenna</a:t>
            </a:r>
            <a:r>
              <a:rPr spc="-40" dirty="0"/>
              <a:t> </a:t>
            </a:r>
            <a:r>
              <a:rPr spc="-5" dirty="0"/>
              <a:t>coil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89FF99B-190B-40F1-B350-2FD9FA5E63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87B0-9158-4082-8A83-9CBF4CDE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Preview of </a:t>
            </a:r>
            <a:r>
              <a:rPr lang="en-US" altLang="zh-CN" dirty="0" err="1"/>
              <a:t>iTag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48F9A-3552-4323-BE87-3979F250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t="3658" r="4445" b="2750"/>
          <a:stretch/>
        </p:blipFill>
        <p:spPr>
          <a:xfrm>
            <a:off x="568151" y="2017713"/>
            <a:ext cx="2926671" cy="2962686"/>
          </a:xfrm>
          <a:prstGeom prst="roundRect">
            <a:avLst>
              <a:gd name="adj" fmla="val 746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343C5-A971-4E27-BD4A-962027002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7" t="6548" r="4131" b="4608"/>
          <a:stretch/>
        </p:blipFill>
        <p:spPr>
          <a:xfrm rot="16200000">
            <a:off x="3212896" y="2184877"/>
            <a:ext cx="4622230" cy="2916846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A0B9B3-B2C2-4226-80C1-91162BC3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" t="2042" r="1398" b="4160"/>
          <a:stretch/>
        </p:blipFill>
        <p:spPr>
          <a:xfrm>
            <a:off x="7481455" y="2131074"/>
            <a:ext cx="4433456" cy="2735963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02CFA-47CA-4E2E-9B75-D7E71DE5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5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718934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class based 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ISO/IEC14443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4967982" y="1364349"/>
            <a:ext cx="6869506" cy="403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2021839"/>
            <a:ext cx="39490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421005" lvl="0" indent="-286385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ISO/IEC 14443-1 defines 6 antenna  classes, also referred to in ISO/IEC  15693.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use of ISO/IEC14443 antenna class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been established  that the use of a prescribed class may  enhance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interoperability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171B4A8-136E-4324-8EBF-4AF5586CD0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9098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parameters for rectangular and round</a:t>
            </a:r>
            <a:r>
              <a:rPr sz="2900" spc="-13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antennas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676350" y="1121424"/>
            <a:ext cx="2117446" cy="2205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327" y="3631043"/>
            <a:ext cx="2983764" cy="2161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5592" y="4828032"/>
            <a:ext cx="3461385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85420" marR="139700" lvl="0" indent="0" algn="ctr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of an antenna depends  on the antenna dimensions and  material 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8790" y="1336040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8790" y="4251412"/>
            <a:ext cx="414401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25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length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4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width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600" b="1" i="1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in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Gap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tracks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1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90" y="3852417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769740" y="1744981"/>
          <a:ext cx="5198110" cy="1234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07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914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575" b="1" i="1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575" b="1" i="1" spc="82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2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 dirty="0">
                        <a:latin typeface="Wingdings"/>
                        <a:cs typeface="Wingdings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14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Definition of the antenna diameter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766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825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b="1" i="1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99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i="1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27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i="1" spc="-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52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ts val="1839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i="1" spc="-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10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825"/>
                        </a:lnSpc>
                      </a:pP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width in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mm,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 marR="146177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Gap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between tracks (mm),  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thickness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839"/>
                        </a:lnSpc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 of</a:t>
                      </a:r>
                      <a:r>
                        <a:rPr sz="16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turns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040114" y="1202459"/>
            <a:ext cx="2343785" cy="126809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9855" marR="508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 </a:t>
            </a:r>
            <a:r>
              <a:rPr kumimoji="0" sz="1600" b="0" i="0" u="none" strike="noStrike" kern="1200" cap="none" spc="15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conductivity  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ε</a:t>
            </a:r>
            <a:r>
              <a:rPr kumimoji="0" sz="1575" b="1" i="1" u="none" strike="noStrike" kern="1200" cap="none" spc="7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1600" b="0" i="0" u="none" strike="noStrike" kern="1200" cap="none" spc="15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Permittivity of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368914C-6F80-43E7-BFF1-998FAB1289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2640" y="105155"/>
            <a:ext cx="6295644" cy="6598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50996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Coil design calculation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sheet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340258" y="5601716"/>
            <a:ext cx="4013835" cy="8896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300"/>
              </a:lnSpc>
              <a:spcBef>
                <a:spcPts val="2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Excel calculation sheet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 in  </a:t>
            </a:r>
            <a:r>
              <a:rPr kumimoji="0" sz="1200" b="0" i="0" u="sng" strike="noStrike" kern="1200" cap="none" spc="-1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https://www.nxp.com/docs/en/application-note/AN11276.zip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305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3402" y="1317497"/>
            <a:ext cx="6296025" cy="935990"/>
          </a:xfrm>
          <a:custGeom>
            <a:avLst/>
            <a:gdLst/>
            <a:ahLst/>
            <a:cxnLst/>
            <a:rect l="l" t="t" r="r" b="b"/>
            <a:pathLst>
              <a:path w="6296025" h="935989">
                <a:moveTo>
                  <a:pt x="0" y="27559"/>
                </a:moveTo>
                <a:lnTo>
                  <a:pt x="2162" y="16823"/>
                </a:lnTo>
                <a:lnTo>
                  <a:pt x="8064" y="8064"/>
                </a:lnTo>
                <a:lnTo>
                  <a:pt x="16823" y="2162"/>
                </a:lnTo>
                <a:lnTo>
                  <a:pt x="27559" y="0"/>
                </a:lnTo>
                <a:lnTo>
                  <a:pt x="6268084" y="0"/>
                </a:lnTo>
                <a:lnTo>
                  <a:pt x="6278820" y="2162"/>
                </a:lnTo>
                <a:lnTo>
                  <a:pt x="6287579" y="8064"/>
                </a:lnTo>
                <a:lnTo>
                  <a:pt x="6293481" y="16823"/>
                </a:lnTo>
                <a:lnTo>
                  <a:pt x="6295644" y="27559"/>
                </a:lnTo>
                <a:lnTo>
                  <a:pt x="6295644" y="908176"/>
                </a:lnTo>
                <a:lnTo>
                  <a:pt x="6293481" y="918912"/>
                </a:lnTo>
                <a:lnTo>
                  <a:pt x="6287579" y="927671"/>
                </a:lnTo>
                <a:lnTo>
                  <a:pt x="6278820" y="933573"/>
                </a:lnTo>
                <a:lnTo>
                  <a:pt x="6268084" y="935736"/>
                </a:lnTo>
                <a:lnTo>
                  <a:pt x="27559" y="935736"/>
                </a:lnTo>
                <a:lnTo>
                  <a:pt x="16823" y="933573"/>
                </a:lnTo>
                <a:lnTo>
                  <a:pt x="8064" y="927671"/>
                </a:lnTo>
                <a:lnTo>
                  <a:pt x="2162" y="918912"/>
                </a:lnTo>
                <a:lnTo>
                  <a:pt x="0" y="908176"/>
                </a:lnTo>
                <a:lnTo>
                  <a:pt x="0" y="27559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7364" y="1644395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514" y="0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3402" y="2871977"/>
            <a:ext cx="6296025" cy="2152015"/>
          </a:xfrm>
          <a:custGeom>
            <a:avLst/>
            <a:gdLst/>
            <a:ahLst/>
            <a:cxnLst/>
            <a:rect l="l" t="t" r="r" b="b"/>
            <a:pathLst>
              <a:path w="6296025" h="2152015">
                <a:moveTo>
                  <a:pt x="0" y="63246"/>
                </a:moveTo>
                <a:lnTo>
                  <a:pt x="4970" y="38629"/>
                </a:lnTo>
                <a:lnTo>
                  <a:pt x="18526" y="18526"/>
                </a:lnTo>
                <a:lnTo>
                  <a:pt x="38629" y="4970"/>
                </a:lnTo>
                <a:lnTo>
                  <a:pt x="63246" y="0"/>
                </a:lnTo>
                <a:lnTo>
                  <a:pt x="6232398" y="0"/>
                </a:lnTo>
                <a:lnTo>
                  <a:pt x="6257014" y="4970"/>
                </a:lnTo>
                <a:lnTo>
                  <a:pt x="6277117" y="18526"/>
                </a:lnTo>
                <a:lnTo>
                  <a:pt x="6290673" y="38629"/>
                </a:lnTo>
                <a:lnTo>
                  <a:pt x="6295644" y="63246"/>
                </a:lnTo>
                <a:lnTo>
                  <a:pt x="6295644" y="2088642"/>
                </a:lnTo>
                <a:lnTo>
                  <a:pt x="6290673" y="2113258"/>
                </a:lnTo>
                <a:lnTo>
                  <a:pt x="6277117" y="2133361"/>
                </a:lnTo>
                <a:lnTo>
                  <a:pt x="6257014" y="2146917"/>
                </a:lnTo>
                <a:lnTo>
                  <a:pt x="6232398" y="2151888"/>
                </a:lnTo>
                <a:lnTo>
                  <a:pt x="63246" y="2151888"/>
                </a:lnTo>
                <a:lnTo>
                  <a:pt x="38629" y="2146917"/>
                </a:lnTo>
                <a:lnTo>
                  <a:pt x="18526" y="2133361"/>
                </a:lnTo>
                <a:lnTo>
                  <a:pt x="4970" y="2113258"/>
                </a:lnTo>
                <a:lnTo>
                  <a:pt x="0" y="2088642"/>
                </a:lnTo>
                <a:lnTo>
                  <a:pt x="0" y="63246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7364" y="2017776"/>
            <a:ext cx="1064895" cy="1213485"/>
          </a:xfrm>
          <a:custGeom>
            <a:avLst/>
            <a:gdLst/>
            <a:ahLst/>
            <a:cxnLst/>
            <a:rect l="l" t="t" r="r" b="b"/>
            <a:pathLst>
              <a:path w="1064895" h="1213485">
                <a:moveTo>
                  <a:pt x="0" y="0"/>
                </a:moveTo>
                <a:lnTo>
                  <a:pt x="1064514" y="1212977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358" y="1264361"/>
            <a:ext cx="4540885" cy="378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3114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guide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calculation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sheet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 antenna dimensions and estimates the  antenna equivalent inductance.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306705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following steps are a reliable method to  design and fine tune a custom antenna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Estimation of the electrical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target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matrix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Production of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Selection of the best coil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second matrix run (if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52CA870-A6CA-4A2F-966D-8E323220DA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4048" y="2958160"/>
            <a:ext cx="9877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Measure </a:t>
            </a:r>
            <a:r>
              <a:rPr spc="-5" dirty="0"/>
              <a:t>the </a:t>
            </a:r>
            <a:r>
              <a:rPr dirty="0"/>
              <a:t>antenna </a:t>
            </a:r>
            <a:r>
              <a:rPr spc="-5" dirty="0"/>
              <a:t>coil</a:t>
            </a:r>
            <a:r>
              <a:rPr spc="-25" dirty="0"/>
              <a:t> </a:t>
            </a:r>
            <a:r>
              <a:rPr dirty="0"/>
              <a:t>parameters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D286D8F-06E1-456F-9EB5-E6824CBF9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859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Measuring the antenna coil</a:t>
            </a:r>
            <a:r>
              <a:rPr sz="2900" spc="-14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parameters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8404859" y="3624619"/>
            <a:ext cx="1725637" cy="1711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8052" y="2354592"/>
            <a:ext cx="562355" cy="1030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59" y="2380488"/>
            <a:ext cx="460375" cy="928369"/>
          </a:xfrm>
          <a:custGeom>
            <a:avLst/>
            <a:gdLst/>
            <a:ahLst/>
            <a:cxnLst/>
            <a:rect l="l" t="t" r="r" b="b"/>
            <a:pathLst>
              <a:path w="460375" h="928370">
                <a:moveTo>
                  <a:pt x="460248" y="556513"/>
                </a:moveTo>
                <a:lnTo>
                  <a:pt x="0" y="556513"/>
                </a:lnTo>
                <a:lnTo>
                  <a:pt x="230124" y="928115"/>
                </a:lnTo>
                <a:lnTo>
                  <a:pt x="460248" y="556513"/>
                </a:lnTo>
                <a:close/>
              </a:path>
              <a:path w="460375" h="928370">
                <a:moveTo>
                  <a:pt x="363474" y="0"/>
                </a:moveTo>
                <a:lnTo>
                  <a:pt x="96774" y="0"/>
                </a:lnTo>
                <a:lnTo>
                  <a:pt x="96774" y="556513"/>
                </a:lnTo>
                <a:lnTo>
                  <a:pt x="363474" y="556513"/>
                </a:lnTo>
                <a:lnTo>
                  <a:pt x="36347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1337564"/>
            <a:ext cx="581850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loop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connected to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analyzer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equivalent circuit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each measurement,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analyzer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calibrated (open, short and load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compensation).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Settings: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Chart: Smith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frequency: 1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Stop frequency: Above self-resonant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500" y="4943855"/>
            <a:ext cx="5803900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30175" marR="201930" lvl="0" indent="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antenna has to be at the final mounting position to  consider all parasitic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metal influence on quality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and additional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7911" y="2342514"/>
            <a:ext cx="16402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High-end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or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Low-end 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network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analyzer 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(e.g.,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miniVNA</a:t>
            </a:r>
            <a:r>
              <a:rPr kumimoji="0" sz="1400" b="0" i="0" u="none" strike="noStrike" kern="1200" cap="none" spc="-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PRO)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761" y="5486501"/>
            <a:ext cx="2867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 marR="5080" lvl="0" indent="-10306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Fig.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series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equivalent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(C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 L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</a:t>
            </a:r>
            <a:r>
              <a:rPr kumimoji="0" sz="1400" b="0" i="0" u="none" strike="noStrike" kern="1200" cap="none" spc="-1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350" b="0" i="0" u="none" strike="noStrike" kern="1200" cap="none" spc="0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38488" y="888491"/>
            <a:ext cx="2671572" cy="1301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83625" y="800747"/>
            <a:ext cx="864057" cy="1400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5819" y="2338078"/>
            <a:ext cx="1132840" cy="462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35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75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1152" y="970788"/>
            <a:ext cx="1761744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30905E1B-5CEB-4FE7-9C4A-F1DCD139F7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885" marR="5080" indent="-963294">
              <a:lnSpc>
                <a:spcPct val="100000"/>
              </a:lnSpc>
              <a:spcBef>
                <a:spcPts val="105"/>
              </a:spcBef>
            </a:pPr>
            <a:r>
              <a:rPr dirty="0"/>
              <a:t>Calculate </a:t>
            </a:r>
            <a:r>
              <a:rPr spc="-5" dirty="0"/>
              <a:t>the</a:t>
            </a:r>
            <a:r>
              <a:rPr spc="-70" dirty="0"/>
              <a:t> </a:t>
            </a:r>
            <a:r>
              <a:rPr dirty="0"/>
              <a:t>resonant  capacitor</a:t>
            </a:r>
            <a:r>
              <a:rPr spc="-15" dirty="0"/>
              <a:t> </a:t>
            </a:r>
            <a:r>
              <a:rPr dirty="0"/>
              <a:t>value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A2EF9459-90DE-47D9-BC4B-21E10BBE34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7387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Calculating the parallel resonance</a:t>
            </a:r>
            <a:r>
              <a:rPr sz="2900" spc="-16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capacitor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0189" y="6075790"/>
            <a:ext cx="13296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82656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6582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09082" y="3938778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5" h="1880870">
                <a:moveTo>
                  <a:pt x="0" y="1880616"/>
                </a:moveTo>
                <a:lnTo>
                  <a:pt x="1618488" y="1880616"/>
                </a:lnTo>
                <a:lnTo>
                  <a:pt x="161848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54183" y="4105655"/>
            <a:ext cx="1822703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007" y="6085433"/>
            <a:ext cx="981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44896" y="3989832"/>
            <a:ext cx="1429511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1856" y="4034028"/>
            <a:ext cx="1501140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0802" y="3952494"/>
            <a:ext cx="1618615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055" marR="80518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9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1863" y="6085433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Connection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61147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98557" y="3967734"/>
            <a:ext cx="1969135" cy="1880870"/>
          </a:xfrm>
          <a:custGeom>
            <a:avLst/>
            <a:gdLst/>
            <a:ahLst/>
            <a:cxnLst/>
            <a:rect l="l" t="t" r="r" b="b"/>
            <a:pathLst>
              <a:path w="1969134" h="1880870">
                <a:moveTo>
                  <a:pt x="0" y="1880616"/>
                </a:moveTo>
                <a:lnTo>
                  <a:pt x="1969008" y="1880616"/>
                </a:lnTo>
                <a:lnTo>
                  <a:pt x="196900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5718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4895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2891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66765" y="3652265"/>
            <a:ext cx="6596380" cy="2901950"/>
          </a:xfrm>
          <a:custGeom>
            <a:avLst/>
            <a:gdLst/>
            <a:ahLst/>
            <a:cxnLst/>
            <a:rect l="l" t="t" r="r" b="b"/>
            <a:pathLst>
              <a:path w="6596380" h="2901950">
                <a:moveTo>
                  <a:pt x="0" y="2901695"/>
                </a:moveTo>
                <a:lnTo>
                  <a:pt x="6595872" y="2901695"/>
                </a:lnTo>
                <a:lnTo>
                  <a:pt x="6595872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2738" y="1317497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1179448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52738" y="1454658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>
                <a:moveTo>
                  <a:pt x="1158112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37064" y="2138172"/>
            <a:ext cx="1959864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38488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1" y="86867"/>
                </a:lnTo>
                <a:lnTo>
                  <a:pt x="29437" y="86867"/>
                </a:lnTo>
                <a:lnTo>
                  <a:pt x="29590" y="100710"/>
                </a:lnTo>
                <a:lnTo>
                  <a:pt x="31495" y="158114"/>
                </a:lnTo>
                <a:lnTo>
                  <a:pt x="34543" y="215264"/>
                </a:lnTo>
                <a:lnTo>
                  <a:pt x="38861" y="271906"/>
                </a:lnTo>
                <a:lnTo>
                  <a:pt x="44322" y="328421"/>
                </a:lnTo>
                <a:lnTo>
                  <a:pt x="50800" y="384047"/>
                </a:lnTo>
                <a:lnTo>
                  <a:pt x="58292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0" y="599313"/>
                </a:lnTo>
                <a:lnTo>
                  <a:pt x="98043" y="650620"/>
                </a:lnTo>
                <a:lnTo>
                  <a:pt x="110235" y="700785"/>
                </a:lnTo>
                <a:lnTo>
                  <a:pt x="123316" y="749426"/>
                </a:lnTo>
                <a:lnTo>
                  <a:pt x="137032" y="796797"/>
                </a:lnTo>
                <a:lnTo>
                  <a:pt x="151510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8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0" y="1078483"/>
                </a:lnTo>
                <a:lnTo>
                  <a:pt x="280034" y="1125473"/>
                </a:lnTo>
                <a:lnTo>
                  <a:pt x="309244" y="1166876"/>
                </a:lnTo>
                <a:lnTo>
                  <a:pt x="339343" y="1202435"/>
                </a:lnTo>
                <a:lnTo>
                  <a:pt x="370458" y="1231645"/>
                </a:lnTo>
                <a:lnTo>
                  <a:pt x="402335" y="1254252"/>
                </a:lnTo>
                <a:lnTo>
                  <a:pt x="446785" y="1272920"/>
                </a:lnTo>
                <a:lnTo>
                  <a:pt x="480948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2" y="1270762"/>
                </a:lnTo>
                <a:lnTo>
                  <a:pt x="768222" y="1267459"/>
                </a:lnTo>
                <a:lnTo>
                  <a:pt x="840612" y="1260728"/>
                </a:lnTo>
                <a:lnTo>
                  <a:pt x="876426" y="1255776"/>
                </a:lnTo>
                <a:lnTo>
                  <a:pt x="877061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5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679" y="1182877"/>
                </a:lnTo>
                <a:lnTo>
                  <a:pt x="332358" y="1149603"/>
                </a:lnTo>
                <a:lnTo>
                  <a:pt x="304545" y="1109979"/>
                </a:lnTo>
                <a:lnTo>
                  <a:pt x="277367" y="1064767"/>
                </a:lnTo>
                <a:lnTo>
                  <a:pt x="242569" y="996060"/>
                </a:lnTo>
                <a:lnTo>
                  <a:pt x="225805" y="958468"/>
                </a:lnTo>
                <a:lnTo>
                  <a:pt x="209676" y="918717"/>
                </a:lnTo>
                <a:lnTo>
                  <a:pt x="194055" y="877188"/>
                </a:lnTo>
                <a:lnTo>
                  <a:pt x="179196" y="833754"/>
                </a:lnTo>
                <a:lnTo>
                  <a:pt x="164845" y="788669"/>
                </a:lnTo>
                <a:lnTo>
                  <a:pt x="151256" y="741933"/>
                </a:lnTo>
                <a:lnTo>
                  <a:pt x="138429" y="693927"/>
                </a:lnTo>
                <a:lnTo>
                  <a:pt x="126364" y="644397"/>
                </a:lnTo>
                <a:lnTo>
                  <a:pt x="115188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7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0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6" y="100456"/>
                </a:lnTo>
                <a:lnTo>
                  <a:pt x="58396" y="86867"/>
                </a:lnTo>
                <a:lnTo>
                  <a:pt x="43941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5" y="1213230"/>
                </a:moveTo>
                <a:lnTo>
                  <a:pt x="915542" y="1213230"/>
                </a:lnTo>
                <a:lnTo>
                  <a:pt x="924305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5" y="1213230"/>
                </a:lnTo>
                <a:close/>
              </a:path>
              <a:path w="963295" h="1277620">
                <a:moveTo>
                  <a:pt x="915542" y="1213230"/>
                </a:moveTo>
                <a:lnTo>
                  <a:pt x="876794" y="1225346"/>
                </a:lnTo>
                <a:lnTo>
                  <a:pt x="878712" y="1240789"/>
                </a:lnTo>
                <a:lnTo>
                  <a:pt x="885705" y="1252930"/>
                </a:lnTo>
                <a:lnTo>
                  <a:pt x="924305" y="1240789"/>
                </a:lnTo>
                <a:lnTo>
                  <a:pt x="915542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7" y="1233423"/>
                </a:lnTo>
                <a:lnTo>
                  <a:pt x="781811" y="1237360"/>
                </a:lnTo>
                <a:lnTo>
                  <a:pt x="715898" y="1241932"/>
                </a:lnTo>
                <a:lnTo>
                  <a:pt x="642111" y="1245489"/>
                </a:lnTo>
                <a:lnTo>
                  <a:pt x="603122" y="1246758"/>
                </a:lnTo>
                <a:lnTo>
                  <a:pt x="522604" y="1248409"/>
                </a:lnTo>
                <a:lnTo>
                  <a:pt x="482345" y="1248537"/>
                </a:lnTo>
                <a:lnTo>
                  <a:pt x="883175" y="1248537"/>
                </a:lnTo>
                <a:lnTo>
                  <a:pt x="878712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1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1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1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1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4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2" y="1213230"/>
                </a:lnTo>
                <a:lnTo>
                  <a:pt x="961135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1" y="43306"/>
                </a:moveTo>
                <a:lnTo>
                  <a:pt x="28955" y="43560"/>
                </a:lnTo>
                <a:lnTo>
                  <a:pt x="29406" y="84103"/>
                </a:lnTo>
                <a:lnTo>
                  <a:pt x="43941" y="86867"/>
                </a:lnTo>
                <a:lnTo>
                  <a:pt x="58361" y="83792"/>
                </a:lnTo>
                <a:lnTo>
                  <a:pt x="57911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5" y="43560"/>
                </a:lnTo>
                <a:lnTo>
                  <a:pt x="86795" y="43306"/>
                </a:lnTo>
                <a:lnTo>
                  <a:pt x="86867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1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240011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1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4" y="402209"/>
                </a:lnTo>
                <a:lnTo>
                  <a:pt x="65659" y="451358"/>
                </a:lnTo>
                <a:lnTo>
                  <a:pt x="74803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1" y="726313"/>
                </a:lnTo>
                <a:lnTo>
                  <a:pt x="147701" y="767715"/>
                </a:lnTo>
                <a:lnTo>
                  <a:pt x="162560" y="807847"/>
                </a:lnTo>
                <a:lnTo>
                  <a:pt x="177800" y="846074"/>
                </a:lnTo>
                <a:lnTo>
                  <a:pt x="193802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1974"/>
                </a:lnTo>
                <a:lnTo>
                  <a:pt x="329946" y="1094232"/>
                </a:lnTo>
                <a:lnTo>
                  <a:pt x="360299" y="1120902"/>
                </a:lnTo>
                <a:lnTo>
                  <a:pt x="401955" y="1146810"/>
                </a:lnTo>
                <a:lnTo>
                  <a:pt x="445262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47370" y="1161415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15975" y="1142873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503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333" y="1098169"/>
                </a:lnTo>
                <a:lnTo>
                  <a:pt x="341503" y="1064641"/>
                </a:lnTo>
                <a:lnTo>
                  <a:pt x="314325" y="1032637"/>
                </a:lnTo>
                <a:lnTo>
                  <a:pt x="287655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738" y="797687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9" y="587248"/>
                </a:lnTo>
                <a:lnTo>
                  <a:pt x="113284" y="541274"/>
                </a:lnTo>
                <a:lnTo>
                  <a:pt x="103251" y="494411"/>
                </a:lnTo>
                <a:lnTo>
                  <a:pt x="94234" y="446659"/>
                </a:lnTo>
                <a:lnTo>
                  <a:pt x="86106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444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862" y="1132586"/>
                </a:lnTo>
                <a:lnTo>
                  <a:pt x="468503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9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9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9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6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6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6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3523869" y="0"/>
                </a:moveTo>
                <a:lnTo>
                  <a:pt x="34620" y="0"/>
                </a:lnTo>
                <a:lnTo>
                  <a:pt x="21141" y="2720"/>
                </a:lnTo>
                <a:lnTo>
                  <a:pt x="10137" y="10144"/>
                </a:lnTo>
                <a:lnTo>
                  <a:pt x="2719" y="21163"/>
                </a:lnTo>
                <a:lnTo>
                  <a:pt x="0" y="34670"/>
                </a:lnTo>
                <a:lnTo>
                  <a:pt x="0" y="753236"/>
                </a:lnTo>
                <a:lnTo>
                  <a:pt x="2719" y="766744"/>
                </a:lnTo>
                <a:lnTo>
                  <a:pt x="10137" y="777763"/>
                </a:lnTo>
                <a:lnTo>
                  <a:pt x="21141" y="785187"/>
                </a:lnTo>
                <a:lnTo>
                  <a:pt x="34620" y="787907"/>
                </a:lnTo>
                <a:lnTo>
                  <a:pt x="3523869" y="787907"/>
                </a:lnTo>
                <a:lnTo>
                  <a:pt x="3537376" y="785187"/>
                </a:lnTo>
                <a:lnTo>
                  <a:pt x="3548395" y="777763"/>
                </a:lnTo>
                <a:lnTo>
                  <a:pt x="3555819" y="766744"/>
                </a:lnTo>
                <a:lnTo>
                  <a:pt x="3558540" y="753236"/>
                </a:lnTo>
                <a:lnTo>
                  <a:pt x="3558540" y="34670"/>
                </a:lnTo>
                <a:lnTo>
                  <a:pt x="3555819" y="21163"/>
                </a:lnTo>
                <a:lnTo>
                  <a:pt x="3548395" y="10144"/>
                </a:lnTo>
                <a:lnTo>
                  <a:pt x="3537376" y="2720"/>
                </a:lnTo>
                <a:lnTo>
                  <a:pt x="35238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0" y="34670"/>
                </a:moveTo>
                <a:lnTo>
                  <a:pt x="2719" y="21163"/>
                </a:lnTo>
                <a:lnTo>
                  <a:pt x="10137" y="10144"/>
                </a:lnTo>
                <a:lnTo>
                  <a:pt x="21141" y="2720"/>
                </a:lnTo>
                <a:lnTo>
                  <a:pt x="34620" y="0"/>
                </a:lnTo>
                <a:lnTo>
                  <a:pt x="3523869" y="0"/>
                </a:lnTo>
                <a:lnTo>
                  <a:pt x="3537376" y="2720"/>
                </a:lnTo>
                <a:lnTo>
                  <a:pt x="3548395" y="10144"/>
                </a:lnTo>
                <a:lnTo>
                  <a:pt x="3555819" y="21163"/>
                </a:lnTo>
                <a:lnTo>
                  <a:pt x="3558540" y="34670"/>
                </a:lnTo>
                <a:lnTo>
                  <a:pt x="3558540" y="753236"/>
                </a:lnTo>
                <a:lnTo>
                  <a:pt x="3555819" y="766744"/>
                </a:lnTo>
                <a:lnTo>
                  <a:pt x="3548395" y="777763"/>
                </a:lnTo>
                <a:lnTo>
                  <a:pt x="3537376" y="785187"/>
                </a:lnTo>
                <a:lnTo>
                  <a:pt x="3523869" y="787907"/>
                </a:lnTo>
                <a:lnTo>
                  <a:pt x="34620" y="787907"/>
                </a:lnTo>
                <a:lnTo>
                  <a:pt x="21141" y="785187"/>
                </a:lnTo>
                <a:lnTo>
                  <a:pt x="10137" y="777763"/>
                </a:lnTo>
                <a:lnTo>
                  <a:pt x="2719" y="766744"/>
                </a:lnTo>
                <a:lnTo>
                  <a:pt x="0" y="753236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7018" y="3951477"/>
            <a:ext cx="17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9418" y="4099305"/>
            <a:ext cx="10293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-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0289" y="3951477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93213" y="4145279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496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50514" y="3759453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15564" y="4198111"/>
            <a:ext cx="1219200" cy="236220"/>
          </a:xfrm>
          <a:custGeom>
            <a:avLst/>
            <a:gdLst/>
            <a:ahLst/>
            <a:cxnLst/>
            <a:rect l="l" t="t" r="r" b="b"/>
            <a:pathLst>
              <a:path w="1219200" h="236220">
                <a:moveTo>
                  <a:pt x="1143889" y="0"/>
                </a:moveTo>
                <a:lnTo>
                  <a:pt x="1140587" y="9651"/>
                </a:lnTo>
                <a:lnTo>
                  <a:pt x="1154207" y="15557"/>
                </a:lnTo>
                <a:lnTo>
                  <a:pt x="1165923" y="23749"/>
                </a:lnTo>
                <a:lnTo>
                  <a:pt x="1189734" y="61777"/>
                </a:lnTo>
                <a:lnTo>
                  <a:pt x="1197610" y="116712"/>
                </a:lnTo>
                <a:lnTo>
                  <a:pt x="1196730" y="137550"/>
                </a:lnTo>
                <a:lnTo>
                  <a:pt x="1183639" y="188468"/>
                </a:lnTo>
                <a:lnTo>
                  <a:pt x="1154350" y="220257"/>
                </a:lnTo>
                <a:lnTo>
                  <a:pt x="1140968" y="226187"/>
                </a:lnTo>
                <a:lnTo>
                  <a:pt x="1143889" y="235838"/>
                </a:lnTo>
                <a:lnTo>
                  <a:pt x="1188983" y="208996"/>
                </a:lnTo>
                <a:lnTo>
                  <a:pt x="1214231" y="159607"/>
                </a:lnTo>
                <a:lnTo>
                  <a:pt x="1219073" y="117982"/>
                </a:lnTo>
                <a:lnTo>
                  <a:pt x="1217858" y="96337"/>
                </a:lnTo>
                <a:lnTo>
                  <a:pt x="1208143" y="58046"/>
                </a:lnTo>
                <a:lnTo>
                  <a:pt x="1176004" y="15176"/>
                </a:lnTo>
                <a:lnTo>
                  <a:pt x="1161012" y="6219"/>
                </a:lnTo>
                <a:lnTo>
                  <a:pt x="1143889" y="0"/>
                </a:lnTo>
                <a:close/>
              </a:path>
              <a:path w="1219200" h="236220">
                <a:moveTo>
                  <a:pt x="75184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78"/>
                </a:lnTo>
                <a:lnTo>
                  <a:pt x="75184" y="235838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3" y="46989"/>
                </a:lnTo>
                <a:lnTo>
                  <a:pt x="64936" y="15557"/>
                </a:lnTo>
                <a:lnTo>
                  <a:pt x="78486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86050" y="4122165"/>
            <a:ext cx="831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92246" y="4269994"/>
            <a:ext cx="2686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𝑟𝑒𝑠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45814" y="4122165"/>
            <a:ext cx="438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-2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3118" y="1440942"/>
            <a:ext cx="4697730" cy="193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5626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measure the current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  frequency 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-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connecting the  NTAG 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antenna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5590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>
                <a:srgbClr val="707070"/>
              </a:buClr>
              <a:buSzPct val="78125"/>
              <a:buFontTx/>
              <a:buChar char="•"/>
              <a:tabLst>
                <a:tab pos="275590" algn="l"/>
                <a:tab pos="27622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it is not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~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13.56𝑀𝐻𝑧 ,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the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 at the current resonance  frequency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3275" y="5309615"/>
            <a:ext cx="4616450" cy="68580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571500" marR="215900" lvl="0" indent="-436245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inductance of 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basically  the inductance of the antenna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(L=La).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灯片编号占位符 56">
            <a:extLst>
              <a:ext uri="{FF2B5EF4-FFF2-40B4-BE49-F238E27FC236}">
                <a16:creationId xmlns:a16="http://schemas.microsoft.com/office/drawing/2014/main" id="{E08C8EC8-ED63-4A01-8849-9617855BE6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847588"/>
            <a:ext cx="2211705" cy="963294"/>
          </a:xfrm>
          <a:custGeom>
            <a:avLst/>
            <a:gdLst/>
            <a:ahLst/>
            <a:cxnLst/>
            <a:rect l="l" t="t" r="r" b="b"/>
            <a:pathLst>
              <a:path w="2211705" h="963295">
                <a:moveTo>
                  <a:pt x="0" y="963168"/>
                </a:moveTo>
                <a:lnTo>
                  <a:pt x="2211324" y="963168"/>
                </a:lnTo>
                <a:lnTo>
                  <a:pt x="2211324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3383026" y="0"/>
                </a:moveTo>
                <a:lnTo>
                  <a:pt x="23164" y="0"/>
                </a:lnTo>
                <a:lnTo>
                  <a:pt x="14149" y="1825"/>
                </a:lnTo>
                <a:lnTo>
                  <a:pt x="6786" y="6794"/>
                </a:lnTo>
                <a:lnTo>
                  <a:pt x="1821" y="14144"/>
                </a:lnTo>
                <a:lnTo>
                  <a:pt x="0" y="23113"/>
                </a:lnTo>
                <a:lnTo>
                  <a:pt x="0" y="504189"/>
                </a:lnTo>
                <a:lnTo>
                  <a:pt x="1821" y="513159"/>
                </a:lnTo>
                <a:lnTo>
                  <a:pt x="6786" y="520509"/>
                </a:lnTo>
                <a:lnTo>
                  <a:pt x="14149" y="525478"/>
                </a:lnTo>
                <a:lnTo>
                  <a:pt x="23164" y="527303"/>
                </a:lnTo>
                <a:lnTo>
                  <a:pt x="3383026" y="527303"/>
                </a:lnTo>
                <a:lnTo>
                  <a:pt x="3391995" y="525478"/>
                </a:lnTo>
                <a:lnTo>
                  <a:pt x="3399345" y="520509"/>
                </a:lnTo>
                <a:lnTo>
                  <a:pt x="3404314" y="513159"/>
                </a:lnTo>
                <a:lnTo>
                  <a:pt x="3406140" y="504189"/>
                </a:lnTo>
                <a:lnTo>
                  <a:pt x="3406140" y="23113"/>
                </a:lnTo>
                <a:lnTo>
                  <a:pt x="3404314" y="14144"/>
                </a:lnTo>
                <a:lnTo>
                  <a:pt x="3399345" y="6794"/>
                </a:lnTo>
                <a:lnTo>
                  <a:pt x="3391995" y="1825"/>
                </a:lnTo>
                <a:lnTo>
                  <a:pt x="338302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0" y="23113"/>
                </a:moveTo>
                <a:lnTo>
                  <a:pt x="1821" y="14144"/>
                </a:lnTo>
                <a:lnTo>
                  <a:pt x="6786" y="6794"/>
                </a:lnTo>
                <a:lnTo>
                  <a:pt x="14149" y="1825"/>
                </a:lnTo>
                <a:lnTo>
                  <a:pt x="23164" y="0"/>
                </a:lnTo>
                <a:lnTo>
                  <a:pt x="3383026" y="0"/>
                </a:lnTo>
                <a:lnTo>
                  <a:pt x="3391995" y="1825"/>
                </a:lnTo>
                <a:lnTo>
                  <a:pt x="3399345" y="6794"/>
                </a:lnTo>
                <a:lnTo>
                  <a:pt x="3404314" y="14144"/>
                </a:lnTo>
                <a:lnTo>
                  <a:pt x="3406140" y="23113"/>
                </a:lnTo>
                <a:lnTo>
                  <a:pt x="3406140" y="504189"/>
                </a:lnTo>
                <a:lnTo>
                  <a:pt x="3404314" y="513159"/>
                </a:lnTo>
                <a:lnTo>
                  <a:pt x="3399345" y="520509"/>
                </a:lnTo>
                <a:lnTo>
                  <a:pt x="3391995" y="525478"/>
                </a:lnTo>
                <a:lnTo>
                  <a:pt x="3383026" y="527303"/>
                </a:lnTo>
                <a:lnTo>
                  <a:pt x="23164" y="527303"/>
                </a:lnTo>
                <a:lnTo>
                  <a:pt x="14149" y="525478"/>
                </a:lnTo>
                <a:lnTo>
                  <a:pt x="6786" y="520509"/>
                </a:lnTo>
                <a:lnTo>
                  <a:pt x="1821" y="513159"/>
                </a:lnTo>
                <a:lnTo>
                  <a:pt x="0" y="504189"/>
                </a:lnTo>
                <a:lnTo>
                  <a:pt x="0" y="23113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03402"/>
            <a:ext cx="82854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Calculating the parallel resonance capacitor</a:t>
            </a:r>
            <a:r>
              <a:rPr kumimoji="0" sz="2900" b="1" i="0" u="none" strike="noStrike" kern="1200" cap="none" spc="-2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(II)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1202181"/>
            <a:ext cx="5762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 the desired system resonance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),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capacitance required so that the system resonates at that  target frequency can be calculated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8238" y="6075790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33531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6823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8941" y="3938778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05059" y="4105655"/>
            <a:ext cx="1821179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8294" y="6085433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24755" y="3989832"/>
            <a:ext cx="1431036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41207" y="4034028"/>
            <a:ext cx="1502663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0154" y="3952494"/>
            <a:ext cx="1620520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690" marR="80645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39404" y="6085433"/>
            <a:ext cx="921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cti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2531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49433" y="3967734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4" y="1880616"/>
                </a:lnTo>
                <a:lnTo>
                  <a:pt x="1967484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6466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2881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63640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18253" y="3652265"/>
            <a:ext cx="7795259" cy="2901950"/>
          </a:xfrm>
          <a:custGeom>
            <a:avLst/>
            <a:gdLst/>
            <a:ahLst/>
            <a:cxnLst/>
            <a:rect l="l" t="t" r="r" b="b"/>
            <a:pathLst>
              <a:path w="7795259" h="2901950">
                <a:moveTo>
                  <a:pt x="0" y="2901695"/>
                </a:moveTo>
                <a:lnTo>
                  <a:pt x="7795260" y="2901695"/>
                </a:lnTo>
                <a:lnTo>
                  <a:pt x="7795260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27220" y="3515867"/>
            <a:ext cx="688975" cy="215265"/>
          </a:xfrm>
          <a:custGeom>
            <a:avLst/>
            <a:gdLst/>
            <a:ahLst/>
            <a:cxnLst/>
            <a:rect l="l" t="t" r="r" b="b"/>
            <a:pathLst>
              <a:path w="688975" h="215264">
                <a:moveTo>
                  <a:pt x="0" y="214884"/>
                </a:moveTo>
                <a:lnTo>
                  <a:pt x="688848" y="214884"/>
                </a:lnTo>
                <a:lnTo>
                  <a:pt x="688848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07433" y="3494354"/>
            <a:ext cx="330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FF0C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50607" y="4034028"/>
            <a:ext cx="441959" cy="1754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31914" y="3967734"/>
            <a:ext cx="989330" cy="1880870"/>
          </a:xfrm>
          <a:prstGeom prst="rect">
            <a:avLst/>
          </a:prstGeom>
          <a:solidFill>
            <a:srgbClr val="FFF0CA"/>
          </a:solidFill>
          <a:ln w="10667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378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13888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2581" y="6045809"/>
            <a:ext cx="900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lvl="0" indent="-717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ce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3450717" y="0"/>
                </a:moveTo>
                <a:lnTo>
                  <a:pt x="34620" y="0"/>
                </a:lnTo>
                <a:lnTo>
                  <a:pt x="21147" y="2720"/>
                </a:lnTo>
                <a:lnTo>
                  <a:pt x="10142" y="10144"/>
                </a:lnTo>
                <a:lnTo>
                  <a:pt x="2721" y="21163"/>
                </a:lnTo>
                <a:lnTo>
                  <a:pt x="0" y="34670"/>
                </a:lnTo>
                <a:lnTo>
                  <a:pt x="0" y="753237"/>
                </a:lnTo>
                <a:lnTo>
                  <a:pt x="2721" y="766744"/>
                </a:lnTo>
                <a:lnTo>
                  <a:pt x="10142" y="777763"/>
                </a:lnTo>
                <a:lnTo>
                  <a:pt x="21147" y="785187"/>
                </a:lnTo>
                <a:lnTo>
                  <a:pt x="34620" y="787907"/>
                </a:lnTo>
                <a:lnTo>
                  <a:pt x="3450717" y="787907"/>
                </a:lnTo>
                <a:lnTo>
                  <a:pt x="3464224" y="785187"/>
                </a:lnTo>
                <a:lnTo>
                  <a:pt x="3475243" y="777763"/>
                </a:lnTo>
                <a:lnTo>
                  <a:pt x="3482667" y="766744"/>
                </a:lnTo>
                <a:lnTo>
                  <a:pt x="3485388" y="753237"/>
                </a:lnTo>
                <a:lnTo>
                  <a:pt x="3485388" y="34670"/>
                </a:lnTo>
                <a:lnTo>
                  <a:pt x="3482667" y="21163"/>
                </a:lnTo>
                <a:lnTo>
                  <a:pt x="3475243" y="10144"/>
                </a:lnTo>
                <a:lnTo>
                  <a:pt x="3464224" y="2720"/>
                </a:lnTo>
                <a:lnTo>
                  <a:pt x="3450717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0" y="34670"/>
                </a:moveTo>
                <a:lnTo>
                  <a:pt x="2721" y="21163"/>
                </a:lnTo>
                <a:lnTo>
                  <a:pt x="10142" y="10144"/>
                </a:lnTo>
                <a:lnTo>
                  <a:pt x="21147" y="2720"/>
                </a:lnTo>
                <a:lnTo>
                  <a:pt x="34620" y="0"/>
                </a:lnTo>
                <a:lnTo>
                  <a:pt x="3450717" y="0"/>
                </a:lnTo>
                <a:lnTo>
                  <a:pt x="3464224" y="2720"/>
                </a:lnTo>
                <a:lnTo>
                  <a:pt x="3475243" y="10144"/>
                </a:lnTo>
                <a:lnTo>
                  <a:pt x="3482667" y="21163"/>
                </a:lnTo>
                <a:lnTo>
                  <a:pt x="3485388" y="34670"/>
                </a:lnTo>
                <a:lnTo>
                  <a:pt x="3485388" y="753237"/>
                </a:lnTo>
                <a:lnTo>
                  <a:pt x="3482667" y="766744"/>
                </a:lnTo>
                <a:lnTo>
                  <a:pt x="3475243" y="777763"/>
                </a:lnTo>
                <a:lnTo>
                  <a:pt x="3464224" y="785187"/>
                </a:lnTo>
                <a:lnTo>
                  <a:pt x="3450717" y="787907"/>
                </a:lnTo>
                <a:lnTo>
                  <a:pt x="34620" y="787907"/>
                </a:lnTo>
                <a:lnTo>
                  <a:pt x="21147" y="785187"/>
                </a:lnTo>
                <a:lnTo>
                  <a:pt x="10142" y="777763"/>
                </a:lnTo>
                <a:lnTo>
                  <a:pt x="2721" y="766744"/>
                </a:lnTo>
                <a:lnTo>
                  <a:pt x="0" y="753237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0813" y="2507360"/>
            <a:ext cx="5080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413" y="2359532"/>
            <a:ext cx="925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7219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	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01419" y="2553716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>
                <a:moveTo>
                  <a:pt x="0" y="0"/>
                </a:moveTo>
                <a:lnTo>
                  <a:pt x="2263140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2376" y="2167508"/>
            <a:ext cx="153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3770" y="2606548"/>
            <a:ext cx="1802764" cy="236220"/>
          </a:xfrm>
          <a:custGeom>
            <a:avLst/>
            <a:gdLst/>
            <a:ahLst/>
            <a:cxnLst/>
            <a:rect l="l" t="t" r="r" b="b"/>
            <a:pathLst>
              <a:path w="1802764" h="236219">
                <a:moveTo>
                  <a:pt x="1727581" y="0"/>
                </a:moveTo>
                <a:lnTo>
                  <a:pt x="1724279" y="9525"/>
                </a:lnTo>
                <a:lnTo>
                  <a:pt x="1737919" y="15430"/>
                </a:lnTo>
                <a:lnTo>
                  <a:pt x="1749679" y="23622"/>
                </a:lnTo>
                <a:lnTo>
                  <a:pt x="1773533" y="61652"/>
                </a:lnTo>
                <a:lnTo>
                  <a:pt x="1781302" y="116712"/>
                </a:lnTo>
                <a:lnTo>
                  <a:pt x="1780422" y="137477"/>
                </a:lnTo>
                <a:lnTo>
                  <a:pt x="1767332" y="188340"/>
                </a:lnTo>
                <a:lnTo>
                  <a:pt x="1738114" y="220184"/>
                </a:lnTo>
                <a:lnTo>
                  <a:pt x="1724659" y="226187"/>
                </a:lnTo>
                <a:lnTo>
                  <a:pt x="1727581" y="235712"/>
                </a:lnTo>
                <a:lnTo>
                  <a:pt x="1772693" y="208994"/>
                </a:lnTo>
                <a:lnTo>
                  <a:pt x="1797970" y="159543"/>
                </a:lnTo>
                <a:lnTo>
                  <a:pt x="1802765" y="117855"/>
                </a:lnTo>
                <a:lnTo>
                  <a:pt x="1801550" y="96281"/>
                </a:lnTo>
                <a:lnTo>
                  <a:pt x="1791835" y="57991"/>
                </a:lnTo>
                <a:lnTo>
                  <a:pt x="1759696" y="15065"/>
                </a:lnTo>
                <a:lnTo>
                  <a:pt x="1744704" y="6145"/>
                </a:lnTo>
                <a:lnTo>
                  <a:pt x="1727581" y="0"/>
                </a:lnTo>
                <a:close/>
              </a:path>
              <a:path w="1802764" h="236219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184"/>
                </a:lnTo>
                <a:lnTo>
                  <a:pt x="53149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36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06829" y="2530220"/>
            <a:ext cx="90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950" b="0" i="0" u="none" strike="noStrike" kern="1200" cap="none" spc="7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0" sz="1950" b="0" i="0" u="none" strike="noStrike" kern="1200" cap="none" spc="0" normalizeH="0" baseline="-213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6280" y="2740532"/>
            <a:ext cx="1397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0685" y="2530220"/>
            <a:ext cx="103251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 marR="0" lvl="0" indent="0" algn="l" defTabSz="914400" rtl="0" eaLnBrk="1" fontAlgn="auto" latinLnBrk="0" hangingPunct="1">
              <a:lnSpc>
                <a:spcPts val="17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ts val="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4700" y="3138042"/>
            <a:ext cx="28746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calculate the extra  capacitance that needs to be  soldered in parallel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1791" y="4165853"/>
            <a:ext cx="3394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𝑅𝑒𝑠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22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8931" y="4885944"/>
            <a:ext cx="3416935" cy="143573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56210" marR="19812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For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tag operation, a  tuning slightly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13.56 MHz</a:t>
            </a:r>
            <a:r>
              <a:rPr kumimoji="0" sz="1400" b="1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 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read-/write distance.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manufacturing tolerances,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nominal frequency of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14.5 MHz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single tag operation is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40823" y="1317497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362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2738" y="1317497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40823" y="1454658"/>
            <a:ext cx="470534" cy="0"/>
          </a:xfrm>
          <a:custGeom>
            <a:avLst/>
            <a:gdLst/>
            <a:ahLst/>
            <a:cxnLst/>
            <a:rect l="l" t="t" r="r" b="b"/>
            <a:pathLst>
              <a:path w="470534">
                <a:moveTo>
                  <a:pt x="0" y="0"/>
                </a:moveTo>
                <a:lnTo>
                  <a:pt x="470026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52738" y="1454658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19131" y="2138172"/>
            <a:ext cx="1959864" cy="955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019031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2" y="86867"/>
                </a:lnTo>
                <a:lnTo>
                  <a:pt x="29437" y="86867"/>
                </a:lnTo>
                <a:lnTo>
                  <a:pt x="29591" y="100710"/>
                </a:lnTo>
                <a:lnTo>
                  <a:pt x="31496" y="158114"/>
                </a:lnTo>
                <a:lnTo>
                  <a:pt x="34544" y="215264"/>
                </a:lnTo>
                <a:lnTo>
                  <a:pt x="38862" y="271906"/>
                </a:lnTo>
                <a:lnTo>
                  <a:pt x="44323" y="328421"/>
                </a:lnTo>
                <a:lnTo>
                  <a:pt x="50800" y="384047"/>
                </a:lnTo>
                <a:lnTo>
                  <a:pt x="58293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1" y="599313"/>
                </a:lnTo>
                <a:lnTo>
                  <a:pt x="98044" y="650620"/>
                </a:lnTo>
                <a:lnTo>
                  <a:pt x="110236" y="700785"/>
                </a:lnTo>
                <a:lnTo>
                  <a:pt x="123317" y="749426"/>
                </a:lnTo>
                <a:lnTo>
                  <a:pt x="137033" y="796797"/>
                </a:lnTo>
                <a:lnTo>
                  <a:pt x="151511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9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1" y="1078483"/>
                </a:lnTo>
                <a:lnTo>
                  <a:pt x="280035" y="1125473"/>
                </a:lnTo>
                <a:lnTo>
                  <a:pt x="309245" y="1166876"/>
                </a:lnTo>
                <a:lnTo>
                  <a:pt x="339344" y="1202435"/>
                </a:lnTo>
                <a:lnTo>
                  <a:pt x="370459" y="1231645"/>
                </a:lnTo>
                <a:lnTo>
                  <a:pt x="402336" y="1254252"/>
                </a:lnTo>
                <a:lnTo>
                  <a:pt x="446786" y="1272920"/>
                </a:lnTo>
                <a:lnTo>
                  <a:pt x="480949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3" y="1270762"/>
                </a:lnTo>
                <a:lnTo>
                  <a:pt x="768223" y="1267459"/>
                </a:lnTo>
                <a:lnTo>
                  <a:pt x="840613" y="1260728"/>
                </a:lnTo>
                <a:lnTo>
                  <a:pt x="876426" y="1255776"/>
                </a:lnTo>
                <a:lnTo>
                  <a:pt x="877062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6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807" y="1182877"/>
                </a:lnTo>
                <a:lnTo>
                  <a:pt x="332359" y="1149603"/>
                </a:lnTo>
                <a:lnTo>
                  <a:pt x="304546" y="1109979"/>
                </a:lnTo>
                <a:lnTo>
                  <a:pt x="277368" y="1064767"/>
                </a:lnTo>
                <a:lnTo>
                  <a:pt x="242570" y="996060"/>
                </a:lnTo>
                <a:lnTo>
                  <a:pt x="225806" y="958468"/>
                </a:lnTo>
                <a:lnTo>
                  <a:pt x="209676" y="918717"/>
                </a:lnTo>
                <a:lnTo>
                  <a:pt x="194056" y="877188"/>
                </a:lnTo>
                <a:lnTo>
                  <a:pt x="179197" y="833754"/>
                </a:lnTo>
                <a:lnTo>
                  <a:pt x="164846" y="788669"/>
                </a:lnTo>
                <a:lnTo>
                  <a:pt x="151257" y="741933"/>
                </a:lnTo>
                <a:lnTo>
                  <a:pt x="138429" y="693927"/>
                </a:lnTo>
                <a:lnTo>
                  <a:pt x="126365" y="644397"/>
                </a:lnTo>
                <a:lnTo>
                  <a:pt x="115189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8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1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7" y="100456"/>
                </a:lnTo>
                <a:lnTo>
                  <a:pt x="58396" y="86867"/>
                </a:lnTo>
                <a:lnTo>
                  <a:pt x="43942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6" y="1213230"/>
                </a:moveTo>
                <a:lnTo>
                  <a:pt x="915543" y="1213230"/>
                </a:lnTo>
                <a:lnTo>
                  <a:pt x="924306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6" y="1213230"/>
                </a:lnTo>
                <a:close/>
              </a:path>
              <a:path w="963295" h="1277620">
                <a:moveTo>
                  <a:pt x="915543" y="1213230"/>
                </a:moveTo>
                <a:lnTo>
                  <a:pt x="876794" y="1225346"/>
                </a:lnTo>
                <a:lnTo>
                  <a:pt x="878713" y="1240789"/>
                </a:lnTo>
                <a:lnTo>
                  <a:pt x="885705" y="1252930"/>
                </a:lnTo>
                <a:lnTo>
                  <a:pt x="924306" y="1240789"/>
                </a:lnTo>
                <a:lnTo>
                  <a:pt x="915543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8" y="1233423"/>
                </a:lnTo>
                <a:lnTo>
                  <a:pt x="781812" y="1237360"/>
                </a:lnTo>
                <a:lnTo>
                  <a:pt x="715899" y="1241932"/>
                </a:lnTo>
                <a:lnTo>
                  <a:pt x="642112" y="1245489"/>
                </a:lnTo>
                <a:lnTo>
                  <a:pt x="603123" y="1246758"/>
                </a:lnTo>
                <a:lnTo>
                  <a:pt x="522604" y="1248409"/>
                </a:lnTo>
                <a:lnTo>
                  <a:pt x="482346" y="1248537"/>
                </a:lnTo>
                <a:lnTo>
                  <a:pt x="883175" y="1248537"/>
                </a:lnTo>
                <a:lnTo>
                  <a:pt x="878713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2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2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2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2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5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3" y="1213230"/>
                </a:lnTo>
                <a:lnTo>
                  <a:pt x="961136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2" y="43306"/>
                </a:moveTo>
                <a:lnTo>
                  <a:pt x="28956" y="43560"/>
                </a:lnTo>
                <a:lnTo>
                  <a:pt x="29406" y="84103"/>
                </a:lnTo>
                <a:lnTo>
                  <a:pt x="43942" y="86867"/>
                </a:lnTo>
                <a:lnTo>
                  <a:pt x="58361" y="83792"/>
                </a:lnTo>
                <a:lnTo>
                  <a:pt x="57912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6" y="43560"/>
                </a:lnTo>
                <a:lnTo>
                  <a:pt x="86795" y="43306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2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22080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0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3" y="402209"/>
                </a:lnTo>
                <a:lnTo>
                  <a:pt x="65659" y="451358"/>
                </a:lnTo>
                <a:lnTo>
                  <a:pt x="74802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0" y="726313"/>
                </a:lnTo>
                <a:lnTo>
                  <a:pt x="147700" y="767715"/>
                </a:lnTo>
                <a:lnTo>
                  <a:pt x="162433" y="807720"/>
                </a:lnTo>
                <a:lnTo>
                  <a:pt x="177800" y="846201"/>
                </a:lnTo>
                <a:lnTo>
                  <a:pt x="193801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2101"/>
                </a:lnTo>
                <a:lnTo>
                  <a:pt x="329946" y="1094359"/>
                </a:lnTo>
                <a:lnTo>
                  <a:pt x="360172" y="1120902"/>
                </a:lnTo>
                <a:lnTo>
                  <a:pt x="401827" y="1146810"/>
                </a:lnTo>
                <a:lnTo>
                  <a:pt x="445135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03275" y="1144524"/>
                </a:lnTo>
                <a:lnTo>
                  <a:pt x="850138" y="1137412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375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205" y="1098169"/>
                </a:lnTo>
                <a:lnTo>
                  <a:pt x="341502" y="1064641"/>
                </a:lnTo>
                <a:lnTo>
                  <a:pt x="314325" y="1032637"/>
                </a:lnTo>
                <a:lnTo>
                  <a:pt x="287654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611" y="797814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8" y="587248"/>
                </a:lnTo>
                <a:lnTo>
                  <a:pt x="113284" y="541274"/>
                </a:lnTo>
                <a:lnTo>
                  <a:pt x="103250" y="494411"/>
                </a:lnTo>
                <a:lnTo>
                  <a:pt x="94234" y="446659"/>
                </a:lnTo>
                <a:lnTo>
                  <a:pt x="86105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317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735" y="1132586"/>
                </a:lnTo>
                <a:lnTo>
                  <a:pt x="468375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8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8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8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5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5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2109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905238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19438" y="198501"/>
            <a:ext cx="927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esonance  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22714" y="695705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19">
                <a:moveTo>
                  <a:pt x="31750" y="324739"/>
                </a:moveTo>
                <a:lnTo>
                  <a:pt x="0" y="324739"/>
                </a:lnTo>
                <a:lnTo>
                  <a:pt x="38100" y="400939"/>
                </a:lnTo>
                <a:lnTo>
                  <a:pt x="69850" y="337439"/>
                </a:lnTo>
                <a:lnTo>
                  <a:pt x="31750" y="337439"/>
                </a:lnTo>
                <a:lnTo>
                  <a:pt x="31750" y="324739"/>
                </a:lnTo>
                <a:close/>
              </a:path>
              <a:path w="76200" h="401319">
                <a:moveTo>
                  <a:pt x="44450" y="0"/>
                </a:moveTo>
                <a:lnTo>
                  <a:pt x="31750" y="0"/>
                </a:lnTo>
                <a:lnTo>
                  <a:pt x="31750" y="337439"/>
                </a:lnTo>
                <a:lnTo>
                  <a:pt x="44450" y="337439"/>
                </a:lnTo>
                <a:lnTo>
                  <a:pt x="44450" y="0"/>
                </a:lnTo>
                <a:close/>
              </a:path>
              <a:path w="76200" h="401319">
                <a:moveTo>
                  <a:pt x="76200" y="324739"/>
                </a:moveTo>
                <a:lnTo>
                  <a:pt x="44450" y="324739"/>
                </a:lnTo>
                <a:lnTo>
                  <a:pt x="44450" y="337439"/>
                </a:lnTo>
                <a:lnTo>
                  <a:pt x="69850" y="337439"/>
                </a:lnTo>
                <a:lnTo>
                  <a:pt x="76200" y="32473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灯片编号占位符 75">
            <a:extLst>
              <a:ext uri="{FF2B5EF4-FFF2-40B4-BE49-F238E27FC236}">
                <a16:creationId xmlns:a16="http://schemas.microsoft.com/office/drawing/2014/main" id="{14BFD462-3640-429D-BDA6-A718D4DBEA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4655" marR="5080" indent="-275145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 &amp; measure</a:t>
            </a:r>
            <a:r>
              <a:rPr spc="-70" dirty="0"/>
              <a:t> </a:t>
            </a:r>
            <a:r>
              <a:rPr dirty="0"/>
              <a:t>resonant  frequency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28B5B10-705D-464D-8027-AF7BC805CA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6476" y="1537716"/>
            <a:ext cx="5001768" cy="382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66470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Assembling and measuring the tag resonant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frequency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3280800" y="3650683"/>
            <a:ext cx="1946519" cy="1304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4451" y="4205478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2129" y="4205478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4451" y="4341114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2129" y="4341114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16" y="3832859"/>
            <a:ext cx="1216152" cy="1014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5738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8866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4817" y="3617214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20">
                <a:moveTo>
                  <a:pt x="31750" y="324738"/>
                </a:moveTo>
                <a:lnTo>
                  <a:pt x="0" y="324738"/>
                </a:lnTo>
                <a:lnTo>
                  <a:pt x="38100" y="400938"/>
                </a:lnTo>
                <a:lnTo>
                  <a:pt x="69850" y="337438"/>
                </a:lnTo>
                <a:lnTo>
                  <a:pt x="31750" y="337438"/>
                </a:lnTo>
                <a:lnTo>
                  <a:pt x="31750" y="324738"/>
                </a:lnTo>
                <a:close/>
              </a:path>
              <a:path w="76200" h="401320">
                <a:moveTo>
                  <a:pt x="44450" y="0"/>
                </a:moveTo>
                <a:lnTo>
                  <a:pt x="31750" y="0"/>
                </a:lnTo>
                <a:lnTo>
                  <a:pt x="31750" y="337438"/>
                </a:lnTo>
                <a:lnTo>
                  <a:pt x="44450" y="337438"/>
                </a:lnTo>
                <a:lnTo>
                  <a:pt x="44450" y="0"/>
                </a:lnTo>
                <a:close/>
              </a:path>
              <a:path w="76200" h="401320">
                <a:moveTo>
                  <a:pt x="76200" y="324738"/>
                </a:moveTo>
                <a:lnTo>
                  <a:pt x="44450" y="324738"/>
                </a:lnTo>
                <a:lnTo>
                  <a:pt x="44450" y="337438"/>
                </a:lnTo>
                <a:lnTo>
                  <a:pt x="69850" y="337438"/>
                </a:lnTo>
                <a:lnTo>
                  <a:pt x="76200" y="3247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358" y="1100073"/>
            <a:ext cx="5840095" cy="2473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the calculated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𝑪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 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417195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Then, measure the resonant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resistance impedance (Z) is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5080" lvl="0" indent="-233045" algn="just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resonant frequency is not the target resonant frequency,  fine tune the capacitor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frequency is high, increase  the capacitor value;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decrease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43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16629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	Antenna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044575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7209" y="3400805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68751" y="5131308"/>
            <a:ext cx="2671572" cy="1303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8255" y="4297679"/>
            <a:ext cx="963930" cy="1387475"/>
          </a:xfrm>
          <a:custGeom>
            <a:avLst/>
            <a:gdLst/>
            <a:ahLst/>
            <a:cxnLst/>
            <a:rect l="l" t="t" r="r" b="b"/>
            <a:pathLst>
              <a:path w="963930" h="1387475">
                <a:moveTo>
                  <a:pt x="58325" y="83800"/>
                </a:moveTo>
                <a:lnTo>
                  <a:pt x="43942" y="86868"/>
                </a:lnTo>
                <a:lnTo>
                  <a:pt x="29397" y="86868"/>
                </a:lnTo>
                <a:lnTo>
                  <a:pt x="29591" y="105918"/>
                </a:lnTo>
                <a:lnTo>
                  <a:pt x="31495" y="168402"/>
                </a:lnTo>
                <a:lnTo>
                  <a:pt x="34543" y="230632"/>
                </a:lnTo>
                <a:lnTo>
                  <a:pt x="38862" y="292354"/>
                </a:lnTo>
                <a:lnTo>
                  <a:pt x="44195" y="353695"/>
                </a:lnTo>
                <a:lnTo>
                  <a:pt x="50800" y="414401"/>
                </a:lnTo>
                <a:lnTo>
                  <a:pt x="58166" y="474472"/>
                </a:lnTo>
                <a:lnTo>
                  <a:pt x="66801" y="533527"/>
                </a:lnTo>
                <a:lnTo>
                  <a:pt x="76326" y="591693"/>
                </a:lnTo>
                <a:lnTo>
                  <a:pt x="86741" y="648843"/>
                </a:lnTo>
                <a:lnTo>
                  <a:pt x="98170" y="704723"/>
                </a:lnTo>
                <a:lnTo>
                  <a:pt x="110236" y="759206"/>
                </a:lnTo>
                <a:lnTo>
                  <a:pt x="123317" y="812292"/>
                </a:lnTo>
                <a:lnTo>
                  <a:pt x="137032" y="863854"/>
                </a:lnTo>
                <a:lnTo>
                  <a:pt x="151511" y="913638"/>
                </a:lnTo>
                <a:lnTo>
                  <a:pt x="166750" y="961644"/>
                </a:lnTo>
                <a:lnTo>
                  <a:pt x="182499" y="1007745"/>
                </a:lnTo>
                <a:lnTo>
                  <a:pt x="199008" y="1051814"/>
                </a:lnTo>
                <a:lnTo>
                  <a:pt x="216026" y="1093724"/>
                </a:lnTo>
                <a:lnTo>
                  <a:pt x="233680" y="1133221"/>
                </a:lnTo>
                <a:lnTo>
                  <a:pt x="251841" y="1170559"/>
                </a:lnTo>
                <a:lnTo>
                  <a:pt x="270510" y="1205230"/>
                </a:lnTo>
                <a:lnTo>
                  <a:pt x="299338" y="1252347"/>
                </a:lnTo>
                <a:lnTo>
                  <a:pt x="329056" y="1293050"/>
                </a:lnTo>
                <a:lnTo>
                  <a:pt x="359791" y="1327251"/>
                </a:lnTo>
                <a:lnTo>
                  <a:pt x="391413" y="1354289"/>
                </a:lnTo>
                <a:lnTo>
                  <a:pt x="424306" y="1373784"/>
                </a:lnTo>
                <a:lnTo>
                  <a:pt x="469773" y="1386509"/>
                </a:lnTo>
                <a:lnTo>
                  <a:pt x="481330" y="1387106"/>
                </a:lnTo>
                <a:lnTo>
                  <a:pt x="564133" y="1386357"/>
                </a:lnTo>
                <a:lnTo>
                  <a:pt x="604266" y="1385404"/>
                </a:lnTo>
                <a:lnTo>
                  <a:pt x="681608" y="1382445"/>
                </a:lnTo>
                <a:lnTo>
                  <a:pt x="768857" y="1377188"/>
                </a:lnTo>
                <a:lnTo>
                  <a:pt x="814451" y="1373352"/>
                </a:lnTo>
                <a:lnTo>
                  <a:pt x="864869" y="1367586"/>
                </a:lnTo>
                <a:lnTo>
                  <a:pt x="877696" y="1365516"/>
                </a:lnTo>
                <a:lnTo>
                  <a:pt x="886287" y="1362849"/>
                </a:lnTo>
                <a:lnTo>
                  <a:pt x="883631" y="1358188"/>
                </a:lnTo>
                <a:lnTo>
                  <a:pt x="482726" y="1358188"/>
                </a:lnTo>
                <a:lnTo>
                  <a:pt x="473710" y="1357833"/>
                </a:lnTo>
                <a:lnTo>
                  <a:pt x="427863" y="1343253"/>
                </a:lnTo>
                <a:lnTo>
                  <a:pt x="390017" y="1316012"/>
                </a:lnTo>
                <a:lnTo>
                  <a:pt x="361314" y="1286764"/>
                </a:lnTo>
                <a:lnTo>
                  <a:pt x="332994" y="1250315"/>
                </a:lnTo>
                <a:lnTo>
                  <a:pt x="305054" y="1207135"/>
                </a:lnTo>
                <a:lnTo>
                  <a:pt x="277749" y="1157605"/>
                </a:lnTo>
                <a:lnTo>
                  <a:pt x="260095" y="1121283"/>
                </a:lnTo>
                <a:lnTo>
                  <a:pt x="242824" y="1082548"/>
                </a:lnTo>
                <a:lnTo>
                  <a:pt x="226187" y="1041654"/>
                </a:lnTo>
                <a:lnTo>
                  <a:pt x="209931" y="998220"/>
                </a:lnTo>
                <a:lnTo>
                  <a:pt x="194310" y="952881"/>
                </a:lnTo>
                <a:lnTo>
                  <a:pt x="179324" y="905637"/>
                </a:lnTo>
                <a:lnTo>
                  <a:pt x="164973" y="856361"/>
                </a:lnTo>
                <a:lnTo>
                  <a:pt x="151383" y="805434"/>
                </a:lnTo>
                <a:lnTo>
                  <a:pt x="138556" y="752983"/>
                </a:lnTo>
                <a:lnTo>
                  <a:pt x="126492" y="698881"/>
                </a:lnTo>
                <a:lnTo>
                  <a:pt x="115188" y="643636"/>
                </a:lnTo>
                <a:lnTo>
                  <a:pt x="104901" y="587121"/>
                </a:lnTo>
                <a:lnTo>
                  <a:pt x="95504" y="529463"/>
                </a:lnTo>
                <a:lnTo>
                  <a:pt x="86994" y="470789"/>
                </a:lnTo>
                <a:lnTo>
                  <a:pt x="79501" y="411353"/>
                </a:lnTo>
                <a:lnTo>
                  <a:pt x="73151" y="351155"/>
                </a:lnTo>
                <a:lnTo>
                  <a:pt x="67691" y="290449"/>
                </a:lnTo>
                <a:lnTo>
                  <a:pt x="63500" y="229108"/>
                </a:lnTo>
                <a:lnTo>
                  <a:pt x="60325" y="167513"/>
                </a:lnTo>
                <a:lnTo>
                  <a:pt x="58546" y="105537"/>
                </a:lnTo>
                <a:lnTo>
                  <a:pt x="58356" y="86868"/>
                </a:lnTo>
                <a:lnTo>
                  <a:pt x="43942" y="86868"/>
                </a:lnTo>
                <a:lnTo>
                  <a:pt x="29368" y="84096"/>
                </a:lnTo>
                <a:lnTo>
                  <a:pt x="58328" y="84096"/>
                </a:lnTo>
                <a:lnTo>
                  <a:pt x="58325" y="83800"/>
                </a:lnTo>
                <a:close/>
              </a:path>
              <a:path w="963930" h="1387475">
                <a:moveTo>
                  <a:pt x="961669" y="1323200"/>
                </a:moveTo>
                <a:lnTo>
                  <a:pt x="916305" y="1323200"/>
                </a:lnTo>
                <a:lnTo>
                  <a:pt x="924941" y="1350848"/>
                </a:lnTo>
                <a:lnTo>
                  <a:pt x="886287" y="1362849"/>
                </a:lnTo>
                <a:lnTo>
                  <a:pt x="887884" y="1365653"/>
                </a:lnTo>
                <a:lnTo>
                  <a:pt x="901065" y="1375835"/>
                </a:lnTo>
                <a:lnTo>
                  <a:pt x="917102" y="1380331"/>
                </a:lnTo>
                <a:lnTo>
                  <a:pt x="934212" y="1378254"/>
                </a:lnTo>
                <a:lnTo>
                  <a:pt x="949233" y="1369699"/>
                </a:lnTo>
                <a:lnTo>
                  <a:pt x="959334" y="1356639"/>
                </a:lnTo>
                <a:lnTo>
                  <a:pt x="959439" y="1356461"/>
                </a:lnTo>
                <a:lnTo>
                  <a:pt x="963894" y="1340498"/>
                </a:lnTo>
                <a:lnTo>
                  <a:pt x="961770" y="1323378"/>
                </a:lnTo>
                <a:lnTo>
                  <a:pt x="961669" y="1323200"/>
                </a:lnTo>
                <a:close/>
              </a:path>
              <a:path w="963930" h="1387475">
                <a:moveTo>
                  <a:pt x="916305" y="1323200"/>
                </a:moveTo>
                <a:lnTo>
                  <a:pt x="877503" y="1335280"/>
                </a:lnTo>
                <a:lnTo>
                  <a:pt x="879348" y="1350670"/>
                </a:lnTo>
                <a:lnTo>
                  <a:pt x="886287" y="1362849"/>
                </a:lnTo>
                <a:lnTo>
                  <a:pt x="924941" y="1350848"/>
                </a:lnTo>
                <a:lnTo>
                  <a:pt x="916305" y="1323200"/>
                </a:lnTo>
                <a:close/>
              </a:path>
              <a:path w="963930" h="1387475">
                <a:moveTo>
                  <a:pt x="870283" y="1337527"/>
                </a:moveTo>
                <a:lnTo>
                  <a:pt x="811657" y="1344510"/>
                </a:lnTo>
                <a:lnTo>
                  <a:pt x="766826" y="1348295"/>
                </a:lnTo>
                <a:lnTo>
                  <a:pt x="716407" y="1351622"/>
                </a:lnTo>
                <a:lnTo>
                  <a:pt x="603631" y="1356461"/>
                </a:lnTo>
                <a:lnTo>
                  <a:pt x="563626" y="1357414"/>
                </a:lnTo>
                <a:lnTo>
                  <a:pt x="482726" y="1358188"/>
                </a:lnTo>
                <a:lnTo>
                  <a:pt x="883631" y="1358188"/>
                </a:lnTo>
                <a:lnTo>
                  <a:pt x="879348" y="1350670"/>
                </a:lnTo>
                <a:lnTo>
                  <a:pt x="877813" y="1337868"/>
                </a:lnTo>
                <a:lnTo>
                  <a:pt x="869188" y="1337868"/>
                </a:lnTo>
                <a:lnTo>
                  <a:pt x="870283" y="1337527"/>
                </a:lnTo>
                <a:close/>
              </a:path>
              <a:path w="963930" h="1387475">
                <a:moveTo>
                  <a:pt x="871346" y="1337373"/>
                </a:moveTo>
                <a:lnTo>
                  <a:pt x="870283" y="1337527"/>
                </a:lnTo>
                <a:lnTo>
                  <a:pt x="869188" y="1337868"/>
                </a:lnTo>
                <a:lnTo>
                  <a:pt x="871346" y="1337373"/>
                </a:lnTo>
                <a:close/>
              </a:path>
              <a:path w="963930" h="1387475">
                <a:moveTo>
                  <a:pt x="877754" y="1337373"/>
                </a:moveTo>
                <a:lnTo>
                  <a:pt x="871346" y="1337373"/>
                </a:lnTo>
                <a:lnTo>
                  <a:pt x="869188" y="1337868"/>
                </a:lnTo>
                <a:lnTo>
                  <a:pt x="877813" y="1337868"/>
                </a:lnTo>
                <a:lnTo>
                  <a:pt x="877754" y="1337373"/>
                </a:lnTo>
                <a:close/>
              </a:path>
              <a:path w="963930" h="1387475">
                <a:moveTo>
                  <a:pt x="877503" y="1335280"/>
                </a:moveTo>
                <a:lnTo>
                  <a:pt x="870283" y="1337527"/>
                </a:lnTo>
                <a:lnTo>
                  <a:pt x="871346" y="1337373"/>
                </a:lnTo>
                <a:lnTo>
                  <a:pt x="877754" y="1337373"/>
                </a:lnTo>
                <a:lnTo>
                  <a:pt x="877503" y="1335280"/>
                </a:lnTo>
                <a:close/>
              </a:path>
              <a:path w="963930" h="1387475">
                <a:moveTo>
                  <a:pt x="924069" y="1293733"/>
                </a:moveTo>
                <a:lnTo>
                  <a:pt x="906907" y="1295793"/>
                </a:lnTo>
                <a:lnTo>
                  <a:pt x="891956" y="1304348"/>
                </a:lnTo>
                <a:lnTo>
                  <a:pt x="881792" y="1317521"/>
                </a:lnTo>
                <a:lnTo>
                  <a:pt x="877296" y="1333550"/>
                </a:lnTo>
                <a:lnTo>
                  <a:pt x="877503" y="1335280"/>
                </a:lnTo>
                <a:lnTo>
                  <a:pt x="916305" y="1323200"/>
                </a:lnTo>
                <a:lnTo>
                  <a:pt x="961669" y="1323200"/>
                </a:lnTo>
                <a:lnTo>
                  <a:pt x="953252" y="1308400"/>
                </a:lnTo>
                <a:lnTo>
                  <a:pt x="940101" y="1298227"/>
                </a:lnTo>
                <a:lnTo>
                  <a:pt x="924069" y="1293733"/>
                </a:lnTo>
                <a:close/>
              </a:path>
              <a:path w="963930" h="1387475">
                <a:moveTo>
                  <a:pt x="57912" y="43307"/>
                </a:moveTo>
                <a:lnTo>
                  <a:pt x="28956" y="43561"/>
                </a:lnTo>
                <a:lnTo>
                  <a:pt x="29368" y="84096"/>
                </a:lnTo>
                <a:lnTo>
                  <a:pt x="43942" y="86868"/>
                </a:lnTo>
                <a:lnTo>
                  <a:pt x="58325" y="83800"/>
                </a:lnTo>
                <a:lnTo>
                  <a:pt x="57912" y="43307"/>
                </a:lnTo>
                <a:close/>
              </a:path>
              <a:path w="963930" h="138747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368" y="84096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6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930" h="1387475">
                <a:moveTo>
                  <a:pt x="86795" y="43307"/>
                </a:moveTo>
                <a:lnTo>
                  <a:pt x="57912" y="43307"/>
                </a:lnTo>
                <a:lnTo>
                  <a:pt x="58325" y="83800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8255" y="4162044"/>
            <a:ext cx="963294" cy="1516380"/>
          </a:xfrm>
          <a:custGeom>
            <a:avLst/>
            <a:gdLst/>
            <a:ahLst/>
            <a:cxnLst/>
            <a:rect l="l" t="t" r="r" b="b"/>
            <a:pathLst>
              <a:path w="963294" h="1516379">
                <a:moveTo>
                  <a:pt x="960805" y="1459204"/>
                </a:moveTo>
                <a:lnTo>
                  <a:pt x="917829" y="1459204"/>
                </a:lnTo>
                <a:lnTo>
                  <a:pt x="923289" y="1487639"/>
                </a:lnTo>
                <a:lnTo>
                  <a:pt x="883540" y="1495215"/>
                </a:lnTo>
                <a:lnTo>
                  <a:pt x="884680" y="1497907"/>
                </a:lnTo>
                <a:lnTo>
                  <a:pt x="896540" y="1509598"/>
                </a:lnTo>
                <a:lnTo>
                  <a:pt x="911901" y="1515993"/>
                </a:lnTo>
                <a:lnTo>
                  <a:pt x="929146" y="1515993"/>
                </a:lnTo>
                <a:lnTo>
                  <a:pt x="945076" y="1509313"/>
                </a:lnTo>
                <a:lnTo>
                  <a:pt x="956770" y="1497458"/>
                </a:lnTo>
                <a:lnTo>
                  <a:pt x="963154" y="1482082"/>
                </a:lnTo>
                <a:lnTo>
                  <a:pt x="963119" y="1464716"/>
                </a:lnTo>
                <a:lnTo>
                  <a:pt x="960805" y="1459204"/>
                </a:lnTo>
                <a:close/>
              </a:path>
              <a:path w="963294" h="1516379">
                <a:moveTo>
                  <a:pt x="58290" y="83801"/>
                </a:moveTo>
                <a:lnTo>
                  <a:pt x="43814" y="86867"/>
                </a:lnTo>
                <a:lnTo>
                  <a:pt x="29359" y="86867"/>
                </a:lnTo>
                <a:lnTo>
                  <a:pt x="29591" y="111632"/>
                </a:lnTo>
                <a:lnTo>
                  <a:pt x="31495" y="179704"/>
                </a:lnTo>
                <a:lnTo>
                  <a:pt x="34543" y="247649"/>
                </a:lnTo>
                <a:lnTo>
                  <a:pt x="38735" y="315086"/>
                </a:lnTo>
                <a:lnTo>
                  <a:pt x="44195" y="382142"/>
                </a:lnTo>
                <a:lnTo>
                  <a:pt x="50800" y="448436"/>
                </a:lnTo>
                <a:lnTo>
                  <a:pt x="58166" y="513841"/>
                </a:lnTo>
                <a:lnTo>
                  <a:pt x="66801" y="578484"/>
                </a:lnTo>
                <a:lnTo>
                  <a:pt x="76200" y="641984"/>
                </a:lnTo>
                <a:lnTo>
                  <a:pt x="86741" y="704341"/>
                </a:lnTo>
                <a:lnTo>
                  <a:pt x="98043" y="765301"/>
                </a:lnTo>
                <a:lnTo>
                  <a:pt x="110236" y="824864"/>
                </a:lnTo>
                <a:lnTo>
                  <a:pt x="123189" y="882776"/>
                </a:lnTo>
                <a:lnTo>
                  <a:pt x="136906" y="938910"/>
                </a:lnTo>
                <a:lnTo>
                  <a:pt x="151511" y="993266"/>
                </a:lnTo>
                <a:lnTo>
                  <a:pt x="166624" y="1045717"/>
                </a:lnTo>
                <a:lnTo>
                  <a:pt x="182371" y="1096009"/>
                </a:lnTo>
                <a:lnTo>
                  <a:pt x="198881" y="1144142"/>
                </a:lnTo>
                <a:lnTo>
                  <a:pt x="215900" y="1189735"/>
                </a:lnTo>
                <a:lnTo>
                  <a:pt x="233552" y="1232915"/>
                </a:lnTo>
                <a:lnTo>
                  <a:pt x="251587" y="1273555"/>
                </a:lnTo>
                <a:lnTo>
                  <a:pt x="270256" y="1311401"/>
                </a:lnTo>
                <a:lnTo>
                  <a:pt x="289306" y="1346326"/>
                </a:lnTo>
                <a:lnTo>
                  <a:pt x="318643" y="1393189"/>
                </a:lnTo>
                <a:lnTo>
                  <a:pt x="348995" y="1432826"/>
                </a:lnTo>
                <a:lnTo>
                  <a:pt x="380238" y="1464957"/>
                </a:lnTo>
                <a:lnTo>
                  <a:pt x="412623" y="1488986"/>
                </a:lnTo>
                <a:lnTo>
                  <a:pt x="457962" y="1507362"/>
                </a:lnTo>
                <a:lnTo>
                  <a:pt x="481202" y="1509877"/>
                </a:lnTo>
                <a:lnTo>
                  <a:pt x="604138" y="1508848"/>
                </a:lnTo>
                <a:lnTo>
                  <a:pt x="681355" y="1507045"/>
                </a:lnTo>
                <a:lnTo>
                  <a:pt x="752094" y="1504556"/>
                </a:lnTo>
                <a:lnTo>
                  <a:pt x="799338" y="1502270"/>
                </a:lnTo>
                <a:lnTo>
                  <a:pt x="852805" y="1498815"/>
                </a:lnTo>
                <a:lnTo>
                  <a:pt x="883540" y="1495215"/>
                </a:lnTo>
                <a:lnTo>
                  <a:pt x="877979" y="1482082"/>
                </a:lnTo>
                <a:lnTo>
                  <a:pt x="877952" y="1480972"/>
                </a:lnTo>
                <a:lnTo>
                  <a:pt x="482854" y="1480972"/>
                </a:lnTo>
                <a:lnTo>
                  <a:pt x="473837" y="1480527"/>
                </a:lnTo>
                <a:lnTo>
                  <a:pt x="428370" y="1464716"/>
                </a:lnTo>
                <a:lnTo>
                  <a:pt x="390525" y="1434947"/>
                </a:lnTo>
                <a:lnTo>
                  <a:pt x="361695" y="1402841"/>
                </a:lnTo>
                <a:lnTo>
                  <a:pt x="333169" y="1362836"/>
                </a:lnTo>
                <a:lnTo>
                  <a:pt x="305307" y="1315592"/>
                </a:lnTo>
                <a:lnTo>
                  <a:pt x="287019" y="1280286"/>
                </a:lnTo>
                <a:lnTo>
                  <a:pt x="269113" y="1242059"/>
                </a:lnTo>
                <a:lnTo>
                  <a:pt x="251587" y="1200911"/>
                </a:lnTo>
                <a:lnTo>
                  <a:pt x="234569" y="1157350"/>
                </a:lnTo>
                <a:lnTo>
                  <a:pt x="218058" y="1111122"/>
                </a:lnTo>
                <a:lnTo>
                  <a:pt x="194437" y="1037589"/>
                </a:lnTo>
                <a:lnTo>
                  <a:pt x="179450" y="985773"/>
                </a:lnTo>
                <a:lnTo>
                  <a:pt x="165100" y="932179"/>
                </a:lnTo>
                <a:lnTo>
                  <a:pt x="151511" y="876426"/>
                </a:lnTo>
                <a:lnTo>
                  <a:pt x="138556" y="819022"/>
                </a:lnTo>
                <a:lnTo>
                  <a:pt x="126492" y="759967"/>
                </a:lnTo>
                <a:lnTo>
                  <a:pt x="115188" y="699515"/>
                </a:lnTo>
                <a:lnTo>
                  <a:pt x="104901" y="637666"/>
                </a:lnTo>
                <a:lnTo>
                  <a:pt x="95504" y="574674"/>
                </a:lnTo>
                <a:lnTo>
                  <a:pt x="86994" y="510666"/>
                </a:lnTo>
                <a:lnTo>
                  <a:pt x="79501" y="445642"/>
                </a:lnTo>
                <a:lnTo>
                  <a:pt x="73151" y="379856"/>
                </a:lnTo>
                <a:lnTo>
                  <a:pt x="67691" y="313308"/>
                </a:lnTo>
                <a:lnTo>
                  <a:pt x="63500" y="246252"/>
                </a:lnTo>
                <a:lnTo>
                  <a:pt x="60325" y="178942"/>
                </a:lnTo>
                <a:lnTo>
                  <a:pt x="58546" y="111251"/>
                </a:lnTo>
                <a:lnTo>
                  <a:pt x="58319" y="86867"/>
                </a:lnTo>
                <a:lnTo>
                  <a:pt x="43814" y="86867"/>
                </a:lnTo>
                <a:lnTo>
                  <a:pt x="29334" y="84093"/>
                </a:lnTo>
                <a:lnTo>
                  <a:pt x="58293" y="84093"/>
                </a:lnTo>
                <a:lnTo>
                  <a:pt x="58290" y="83801"/>
                </a:lnTo>
                <a:close/>
              </a:path>
              <a:path w="963294" h="1516379">
                <a:moveTo>
                  <a:pt x="917829" y="1459204"/>
                </a:moveTo>
                <a:lnTo>
                  <a:pt x="877978" y="1466920"/>
                </a:lnTo>
                <a:lnTo>
                  <a:pt x="877979" y="1482082"/>
                </a:lnTo>
                <a:lnTo>
                  <a:pt x="883540" y="1495215"/>
                </a:lnTo>
                <a:lnTo>
                  <a:pt x="923289" y="1487639"/>
                </a:lnTo>
                <a:lnTo>
                  <a:pt x="917829" y="1459204"/>
                </a:lnTo>
                <a:close/>
              </a:path>
              <a:path w="963294" h="1516379">
                <a:moveTo>
                  <a:pt x="877978" y="1466920"/>
                </a:moveTo>
                <a:lnTo>
                  <a:pt x="797941" y="1473339"/>
                </a:lnTo>
                <a:lnTo>
                  <a:pt x="750951" y="1475625"/>
                </a:lnTo>
                <a:lnTo>
                  <a:pt x="680593" y="1478089"/>
                </a:lnTo>
                <a:lnTo>
                  <a:pt x="603757" y="1479905"/>
                </a:lnTo>
                <a:lnTo>
                  <a:pt x="482854" y="1480972"/>
                </a:lnTo>
                <a:lnTo>
                  <a:pt x="877952" y="1480972"/>
                </a:lnTo>
                <a:lnTo>
                  <a:pt x="877978" y="1466920"/>
                </a:lnTo>
                <a:close/>
              </a:path>
              <a:path w="963294" h="1516379">
                <a:moveTo>
                  <a:pt x="911987" y="1430845"/>
                </a:moveTo>
                <a:lnTo>
                  <a:pt x="896096" y="1437531"/>
                </a:lnTo>
                <a:lnTo>
                  <a:pt x="884396" y="1449385"/>
                </a:lnTo>
                <a:lnTo>
                  <a:pt x="878001" y="1464716"/>
                </a:lnTo>
                <a:lnTo>
                  <a:pt x="877978" y="1466920"/>
                </a:lnTo>
                <a:lnTo>
                  <a:pt x="917829" y="1459204"/>
                </a:lnTo>
                <a:lnTo>
                  <a:pt x="960805" y="1459204"/>
                </a:lnTo>
                <a:lnTo>
                  <a:pt x="956492" y="1448937"/>
                </a:lnTo>
                <a:lnTo>
                  <a:pt x="944626" y="1437246"/>
                </a:lnTo>
                <a:lnTo>
                  <a:pt x="929235" y="1430851"/>
                </a:lnTo>
                <a:lnTo>
                  <a:pt x="911987" y="1430845"/>
                </a:lnTo>
                <a:close/>
              </a:path>
              <a:path w="963294" h="1516379">
                <a:moveTo>
                  <a:pt x="57912" y="43306"/>
                </a:moveTo>
                <a:lnTo>
                  <a:pt x="28956" y="43560"/>
                </a:lnTo>
                <a:lnTo>
                  <a:pt x="29334" y="84093"/>
                </a:lnTo>
                <a:lnTo>
                  <a:pt x="43814" y="86867"/>
                </a:lnTo>
                <a:lnTo>
                  <a:pt x="58290" y="83801"/>
                </a:lnTo>
                <a:lnTo>
                  <a:pt x="57912" y="43306"/>
                </a:lnTo>
                <a:close/>
              </a:path>
              <a:path w="963294" h="1516379">
                <a:moveTo>
                  <a:pt x="43052" y="0"/>
                </a:moveTo>
                <a:lnTo>
                  <a:pt x="26163" y="3577"/>
                </a:lnTo>
                <a:lnTo>
                  <a:pt x="12430" y="13001"/>
                </a:lnTo>
                <a:lnTo>
                  <a:pt x="3244" y="26878"/>
                </a:lnTo>
                <a:lnTo>
                  <a:pt x="0" y="43814"/>
                </a:lnTo>
                <a:lnTo>
                  <a:pt x="3577" y="60704"/>
                </a:lnTo>
                <a:lnTo>
                  <a:pt x="13001" y="74437"/>
                </a:lnTo>
                <a:lnTo>
                  <a:pt x="26878" y="83623"/>
                </a:lnTo>
                <a:lnTo>
                  <a:pt x="29334" y="84093"/>
                </a:lnTo>
                <a:lnTo>
                  <a:pt x="28956" y="43560"/>
                </a:lnTo>
                <a:lnTo>
                  <a:pt x="86819" y="43306"/>
                </a:lnTo>
                <a:lnTo>
                  <a:pt x="86868" y="43052"/>
                </a:lnTo>
                <a:lnTo>
                  <a:pt x="83290" y="26163"/>
                </a:lnTo>
                <a:lnTo>
                  <a:pt x="73866" y="12430"/>
                </a:lnTo>
                <a:lnTo>
                  <a:pt x="59989" y="3244"/>
                </a:lnTo>
                <a:lnTo>
                  <a:pt x="43052" y="0"/>
                </a:lnTo>
                <a:close/>
              </a:path>
              <a:path w="963294" h="1516379">
                <a:moveTo>
                  <a:pt x="86819" y="43306"/>
                </a:moveTo>
                <a:lnTo>
                  <a:pt x="57912" y="43306"/>
                </a:lnTo>
                <a:lnTo>
                  <a:pt x="58290" y="83801"/>
                </a:lnTo>
                <a:lnTo>
                  <a:pt x="60704" y="83290"/>
                </a:lnTo>
                <a:lnTo>
                  <a:pt x="74437" y="73866"/>
                </a:lnTo>
                <a:lnTo>
                  <a:pt x="83623" y="59989"/>
                </a:lnTo>
                <a:lnTo>
                  <a:pt x="86819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41847" y="4000500"/>
            <a:ext cx="1028700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67755" y="4026408"/>
            <a:ext cx="927100" cy="460375"/>
          </a:xfrm>
          <a:custGeom>
            <a:avLst/>
            <a:gdLst/>
            <a:ahLst/>
            <a:cxnLst/>
            <a:rect l="l" t="t" r="r" b="b"/>
            <a:pathLst>
              <a:path w="927100" h="460375">
                <a:moveTo>
                  <a:pt x="554990" y="0"/>
                </a:moveTo>
                <a:lnTo>
                  <a:pt x="554990" y="96774"/>
                </a:lnTo>
                <a:lnTo>
                  <a:pt x="0" y="96774"/>
                </a:lnTo>
                <a:lnTo>
                  <a:pt x="0" y="363474"/>
                </a:lnTo>
                <a:lnTo>
                  <a:pt x="554990" y="363474"/>
                </a:lnTo>
                <a:lnTo>
                  <a:pt x="554990" y="460248"/>
                </a:lnTo>
                <a:lnTo>
                  <a:pt x="926592" y="230124"/>
                </a:lnTo>
                <a:lnTo>
                  <a:pt x="554990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78573" y="5011673"/>
            <a:ext cx="1403985" cy="356870"/>
          </a:xfrm>
          <a:custGeom>
            <a:avLst/>
            <a:gdLst/>
            <a:ahLst/>
            <a:cxnLst/>
            <a:rect l="l" t="t" r="r" b="b"/>
            <a:pathLst>
              <a:path w="1403984" h="356870">
                <a:moveTo>
                  <a:pt x="0" y="10540"/>
                </a:moveTo>
                <a:lnTo>
                  <a:pt x="0" y="4699"/>
                </a:lnTo>
                <a:lnTo>
                  <a:pt x="4699" y="0"/>
                </a:lnTo>
                <a:lnTo>
                  <a:pt x="10541" y="0"/>
                </a:lnTo>
                <a:lnTo>
                  <a:pt x="1393062" y="0"/>
                </a:lnTo>
                <a:lnTo>
                  <a:pt x="1398904" y="0"/>
                </a:lnTo>
                <a:lnTo>
                  <a:pt x="1403603" y="4699"/>
                </a:lnTo>
                <a:lnTo>
                  <a:pt x="1403603" y="10540"/>
                </a:lnTo>
                <a:lnTo>
                  <a:pt x="1403603" y="346075"/>
                </a:lnTo>
                <a:lnTo>
                  <a:pt x="1403603" y="351916"/>
                </a:lnTo>
                <a:lnTo>
                  <a:pt x="1398904" y="356616"/>
                </a:lnTo>
                <a:lnTo>
                  <a:pt x="1393062" y="356616"/>
                </a:lnTo>
                <a:lnTo>
                  <a:pt x="10541" y="356616"/>
                </a:lnTo>
                <a:lnTo>
                  <a:pt x="4699" y="356616"/>
                </a:lnTo>
                <a:lnTo>
                  <a:pt x="0" y="351916"/>
                </a:lnTo>
                <a:lnTo>
                  <a:pt x="0" y="346075"/>
                </a:lnTo>
                <a:lnTo>
                  <a:pt x="0" y="105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97033" y="1622297"/>
            <a:ext cx="327660" cy="233679"/>
          </a:xfrm>
          <a:custGeom>
            <a:avLst/>
            <a:gdLst/>
            <a:ahLst/>
            <a:cxnLst/>
            <a:rect l="l" t="t" r="r" b="b"/>
            <a:pathLst>
              <a:path w="327659" h="233680">
                <a:moveTo>
                  <a:pt x="0" y="116586"/>
                </a:moveTo>
                <a:lnTo>
                  <a:pt x="31626" y="47731"/>
                </a:lnTo>
                <a:lnTo>
                  <a:pt x="67098" y="22494"/>
                </a:lnTo>
                <a:lnTo>
                  <a:pt x="112068" y="5943"/>
                </a:lnTo>
                <a:lnTo>
                  <a:pt x="163830" y="0"/>
                </a:lnTo>
                <a:lnTo>
                  <a:pt x="215591" y="5943"/>
                </a:lnTo>
                <a:lnTo>
                  <a:pt x="260561" y="22494"/>
                </a:lnTo>
                <a:lnTo>
                  <a:pt x="296033" y="47731"/>
                </a:lnTo>
                <a:lnTo>
                  <a:pt x="319302" y="79735"/>
                </a:lnTo>
                <a:lnTo>
                  <a:pt x="327660" y="116586"/>
                </a:lnTo>
                <a:lnTo>
                  <a:pt x="319302" y="153436"/>
                </a:lnTo>
                <a:lnTo>
                  <a:pt x="296033" y="185440"/>
                </a:lnTo>
                <a:lnTo>
                  <a:pt x="260561" y="210677"/>
                </a:lnTo>
                <a:lnTo>
                  <a:pt x="215591" y="227228"/>
                </a:lnTo>
                <a:lnTo>
                  <a:pt x="163830" y="233172"/>
                </a:lnTo>
                <a:lnTo>
                  <a:pt x="112068" y="227228"/>
                </a:lnTo>
                <a:lnTo>
                  <a:pt x="67098" y="210677"/>
                </a:lnTo>
                <a:lnTo>
                  <a:pt x="31626" y="185440"/>
                </a:lnTo>
                <a:lnTo>
                  <a:pt x="8357" y="153436"/>
                </a:lnTo>
                <a:lnTo>
                  <a:pt x="0" y="1165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7441" y="5493207"/>
            <a:ext cx="4110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Fig. Example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 tag adjusted to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350" b="0" i="0" u="none" strike="noStrike" kern="1200" cap="none" spc="15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13.564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ACD976AE-4E21-4708-A0FE-BEC1A9F4C0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683169-8046-410D-80AE-3FAA9BB6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B6665-4BA9-4ECD-A8DA-28FBD88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3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CFEE-C603-4211-BD01-AAD9E2C5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763CC-5C52-4494-986F-28C0F8D02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design a good-looking and stable NFC Tag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3F25C-9FC5-476F-B35F-0BEA199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63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68923-B9C8-40C7-84F6-DD3554A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F029C-F006-47D4-8AFD-9A648F7B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r>
              <a:rPr lang="zh-CN" altLang="en-US" dirty="0"/>
              <a:t>，是身份证、银行卡等尺寸的国际标准，分为</a:t>
            </a:r>
            <a:r>
              <a:rPr lang="en-US" altLang="zh-CN" dirty="0"/>
              <a:t>ID-1</a:t>
            </a:r>
            <a:r>
              <a:rPr lang="zh-CN" altLang="en-US" dirty="0"/>
              <a:t>、</a:t>
            </a:r>
            <a:r>
              <a:rPr lang="en-US" altLang="zh-CN" dirty="0"/>
              <a:t>ID-2</a:t>
            </a:r>
            <a:r>
              <a:rPr lang="zh-CN" altLang="en-US" dirty="0"/>
              <a:t>、</a:t>
            </a:r>
            <a:r>
              <a:rPr lang="en-US" altLang="zh-CN" dirty="0"/>
              <a:t>ID-3</a:t>
            </a:r>
            <a:r>
              <a:rPr lang="zh-CN" altLang="en-US" dirty="0"/>
              <a:t>及</a:t>
            </a:r>
            <a:r>
              <a:rPr lang="en-US" altLang="zh-CN" dirty="0"/>
              <a:t>ID-000</a:t>
            </a:r>
            <a:r>
              <a:rPr lang="zh-CN" altLang="en-US" dirty="0"/>
              <a:t>四种。现时采纳的版本为</a:t>
            </a:r>
            <a:r>
              <a:rPr lang="en-US" altLang="zh-CN" dirty="0"/>
              <a:t>2003</a:t>
            </a:r>
            <a:r>
              <a:rPr lang="zh-CN" altLang="en-US" dirty="0"/>
              <a:t>年版。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AEA6AA-C12F-411C-849E-4C5FAF2C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DC34BF-91ED-48FC-A3ED-40B117429E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4820098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182017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36814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44912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样式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尺寸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用途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85.60 × 53.98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绝大多数银行卡及身份证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2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 × 74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法国身份证等；签证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74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ID-3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125 × 88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护照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4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ID-000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 × 15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</a:t>
                      </a:r>
                      <a:r>
                        <a:rPr lang="zh-CN" altLang="en-US" dirty="0">
                          <a:effectLst/>
                        </a:rPr>
                        <a:t>卡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0978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D039C9F1-6507-4933-99FA-B7E95356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EA148-3CC1-4003-A543-E885096EC458}"/>
              </a:ext>
            </a:extLst>
          </p:cNvPr>
          <p:cNvSpPr/>
          <p:nvPr/>
        </p:nvSpPr>
        <p:spPr>
          <a:xfrm>
            <a:off x="838200" y="32226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的规定尺寸为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85.60×53.98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3.370×2.125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英寸），常用于身份证、银行卡（如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提款卡"/>
              </a:rPr>
              <a:t>提款卡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信用卡"/>
              </a:rPr>
              <a:t>信用卡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）、驾照、个人名片，以及商店发出的忠实顾客卡等。</a:t>
            </a:r>
          </a:p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其长宽比与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黄金分割"/>
              </a:rPr>
              <a:t>黄金分割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1.618:1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）接近。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ISO 7813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塑胶银行卡的附加特性，包括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0.76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毫米厚度，及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3.18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毫米半径的圆角。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93D8F-E856-4089-9888-6CA23B08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43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B1113-9A54-455A-97B6-0B9ADF24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4E0FB-442E-4F19-A713-F885FDE1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设计为</a:t>
            </a:r>
            <a:endParaRPr lang="en-US" altLang="zh-CN" dirty="0"/>
          </a:p>
          <a:p>
            <a:r>
              <a:rPr lang="en-US" altLang="zh-CN" dirty="0"/>
              <a:t>85.60×53.98</a:t>
            </a:r>
            <a:r>
              <a:rPr lang="zh-CN" altLang="en-US" dirty="0"/>
              <a:t>毫米</a:t>
            </a:r>
            <a:endParaRPr lang="en-US" altLang="zh-CN" dirty="0"/>
          </a:p>
          <a:p>
            <a:r>
              <a:rPr lang="en-US" altLang="zh-CN" dirty="0"/>
              <a:t>3.18</a:t>
            </a:r>
            <a:r>
              <a:rPr lang="zh-CN" altLang="en-US" dirty="0"/>
              <a:t>毫米半径的圆角</a:t>
            </a:r>
            <a:endParaRPr lang="en-US" altLang="zh-CN" dirty="0"/>
          </a:p>
          <a:p>
            <a:r>
              <a:rPr lang="en-US" altLang="zh-CN" dirty="0"/>
              <a:t>0.76</a:t>
            </a:r>
            <a:r>
              <a:rPr lang="zh-CN" altLang="en-US" dirty="0"/>
              <a:t>毫米厚度（做</a:t>
            </a:r>
            <a:r>
              <a:rPr lang="en-US" altLang="zh-CN" dirty="0"/>
              <a:t>0.8mmPCB</a:t>
            </a:r>
            <a:r>
              <a:rPr lang="zh-CN" altLang="en-US" dirty="0"/>
              <a:t>板）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73069-060B-4EEB-B504-42FF186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95" y="0"/>
            <a:ext cx="537290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6625CD-5314-4DC3-9D94-B5249FFA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28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F719-A046-439D-95D1-11502C39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丝印和</a:t>
            </a:r>
            <a:r>
              <a:rPr lang="en-US" altLang="zh-CN" dirty="0"/>
              <a:t>Top</a:t>
            </a:r>
            <a:r>
              <a:rPr lang="zh-CN" altLang="en-US" dirty="0"/>
              <a:t>图案设计和导入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4ADF4-C213-4AA4-995C-AE76B529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Ai</a:t>
            </a:r>
            <a:r>
              <a:rPr lang="zh-CN" altLang="en-US" dirty="0"/>
              <a:t>设计表面丝印</a:t>
            </a:r>
            <a:r>
              <a:rPr lang="en-US" altLang="zh-CN"/>
              <a:t>BMP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927F1-5E53-42A8-9754-9E788B10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61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B786-B00E-49DC-B4CE-656E9CCE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074B5-AD45-488B-9DB2-57340C5D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A5FAC-04D3-43D9-A814-60D2B932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0"/>
            <a:ext cx="12192000" cy="666571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9C5F15-9D74-4386-A5DE-9FAED636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72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480F2-0BA2-4D79-BEB0-AE33C8C4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" y="0"/>
            <a:ext cx="10602552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39E50-9770-49A3-966E-7E072C4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5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F4D100-24AD-4A62-8170-62C21B3F2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2" y="0"/>
            <a:ext cx="1124655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FD8EB-FD6E-4696-8E59-79E327F2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52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380C-23BE-4461-8C64-E504A2C2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Intro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BC1C48-7417-4ADD-932E-4ECF51D2F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F8F42-A1D6-4D5A-A970-E7F9880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92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>
            <a:extLst>
              <a:ext uri="{FF2B5EF4-FFF2-40B4-BE49-F238E27FC236}">
                <a16:creationId xmlns:a16="http://schemas.microsoft.com/office/drawing/2014/main" id="{BC12C979-3766-4C63-BBD7-ED6C16CA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6" y="1588"/>
            <a:ext cx="91408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en-US" altLang="zh-CN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PCB</a:t>
            </a:r>
            <a:r>
              <a:rPr lang="zh-CN" altLang="en-US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的材料和结构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A04DC2CE-0AE5-4D57-B46E-38E3B0212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52551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B957A42F-268C-4A5B-96E4-C4011C1C9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352551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多层板</a:t>
            </a:r>
          </a:p>
        </p:txBody>
      </p:sp>
      <p:graphicFrame>
        <p:nvGraphicFramePr>
          <p:cNvPr id="20485" name="Object 6">
            <a:extLst>
              <a:ext uri="{FF2B5EF4-FFF2-40B4-BE49-F238E27FC236}">
                <a16:creationId xmlns:a16="http://schemas.microsoft.com/office/drawing/2014/main" id="{45D8B7A7-9011-4590-83A1-30CA6A8F5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305051"/>
          <a:ext cx="480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BMP 图象" r:id="rId4" imgW="2409524" imgH="1047619" progId="Paint.Picture">
                  <p:embed/>
                </p:oleObj>
              </mc:Choice>
              <mc:Fallback>
                <p:oleObj name="BMP 图象" r:id="rId4" imgW="2409524" imgH="1047619" progId="Paint.Picture">
                  <p:embed/>
                  <p:pic>
                    <p:nvPicPr>
                      <p:cNvPr id="20485" name="Object 6">
                        <a:extLst>
                          <a:ext uri="{FF2B5EF4-FFF2-40B4-BE49-F238E27FC236}">
                            <a16:creationId xmlns:a16="http://schemas.microsoft.com/office/drawing/2014/main" id="{45D8B7A7-9011-4590-83A1-30CA6A8F5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05051"/>
                        <a:ext cx="4800600" cy="2087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3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7">
            <a:extLst>
              <a:ext uri="{FF2B5EF4-FFF2-40B4-BE49-F238E27FC236}">
                <a16:creationId xmlns:a16="http://schemas.microsoft.com/office/drawing/2014/main" id="{44566D5F-5656-46BA-AA65-66161CF49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30505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铜膜（敷铜板）</a:t>
            </a:r>
          </a:p>
        </p:txBody>
      </p:sp>
      <p:sp>
        <p:nvSpPr>
          <p:cNvPr id="20487" name="Line 8">
            <a:extLst>
              <a:ext uri="{FF2B5EF4-FFF2-40B4-BE49-F238E27FC236}">
                <a16:creationId xmlns:a16="http://schemas.microsoft.com/office/drawing/2014/main" id="{451283F3-471B-44E8-92D9-CF50989A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260985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Line 9">
            <a:extLst>
              <a:ext uri="{FF2B5EF4-FFF2-40B4-BE49-F238E27FC236}">
                <a16:creationId xmlns:a16="http://schemas.microsoft.com/office/drawing/2014/main" id="{D2A02DEF-10B4-4E03-8423-E8AB0C27B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2425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9" name="Picture 10" descr="yuanjian">
            <a:extLst>
              <a:ext uri="{FF2B5EF4-FFF2-40B4-BE49-F238E27FC236}">
                <a16:creationId xmlns:a16="http://schemas.microsoft.com/office/drawing/2014/main" id="{ED686461-9F4B-49F0-BB10-687D6B69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020889"/>
            <a:ext cx="71437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Box 11">
            <a:extLst>
              <a:ext uri="{FF2B5EF4-FFF2-40B4-BE49-F238E27FC236}">
                <a16:creationId xmlns:a16="http://schemas.microsoft.com/office/drawing/2014/main" id="{AAEFB137-59AA-4B86-9332-ABEDAF996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82905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玻璃纤维板</a:t>
            </a:r>
          </a:p>
        </p:txBody>
      </p:sp>
      <p:sp>
        <p:nvSpPr>
          <p:cNvPr id="20491" name="Text Box 12">
            <a:extLst>
              <a:ext uri="{FF2B5EF4-FFF2-40B4-BE49-F238E27FC236}">
                <a16:creationId xmlns:a16="http://schemas.microsoft.com/office/drawing/2014/main" id="{CA619E40-4605-46ED-882F-593AC89FA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254251"/>
            <a:ext cx="338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Layer (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元件面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2" name="Text Box 13">
            <a:extLst>
              <a:ext uri="{FF2B5EF4-FFF2-40B4-BE49-F238E27FC236}">
                <a16:creationId xmlns:a16="http://schemas.microsoft.com/office/drawing/2014/main" id="{AF859D19-519B-45A4-95FC-29B6A8DC4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073651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  Layer (</a:t>
            </a: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焊接面</a:t>
            </a: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6F0E4713-A3C5-4636-985A-61F4AB45B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6225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插针式元件</a:t>
            </a:r>
          </a:p>
        </p:txBody>
      </p:sp>
      <p:sp>
        <p:nvSpPr>
          <p:cNvPr id="20494" name="Text Box 15">
            <a:extLst>
              <a:ext uri="{FF2B5EF4-FFF2-40B4-BE49-F238E27FC236}">
                <a16:creationId xmlns:a16="http://schemas.microsoft.com/office/drawing/2014/main" id="{CFE0171D-A4B2-4951-9ABD-D5F209270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2194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SMD</a:t>
            </a: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</a:p>
        </p:txBody>
      </p:sp>
      <p:sp>
        <p:nvSpPr>
          <p:cNvPr id="20495" name="Line 16">
            <a:extLst>
              <a:ext uri="{FF2B5EF4-FFF2-40B4-BE49-F238E27FC236}">
                <a16:creationId xmlns:a16="http://schemas.microsoft.com/office/drawing/2014/main" id="{55275C41-AD5C-44C5-837B-8B2F9036E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66725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6" name="Text Box 17">
            <a:extLst>
              <a:ext uri="{FF2B5EF4-FFF2-40B4-BE49-F238E27FC236}">
                <a16:creationId xmlns:a16="http://schemas.microsoft.com/office/drawing/2014/main" id="{F4A14897-7830-4FB4-86D0-2064427B5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4825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焊锡</a:t>
            </a:r>
          </a:p>
        </p:txBody>
      </p:sp>
      <p:sp>
        <p:nvSpPr>
          <p:cNvPr id="20497" name="Line 18">
            <a:extLst>
              <a:ext uri="{FF2B5EF4-FFF2-40B4-BE49-F238E27FC236}">
                <a16:creationId xmlns:a16="http://schemas.microsoft.com/office/drawing/2014/main" id="{DE7E87A7-3D3E-452A-8857-D09A941F5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68605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8" name="Text Box 19">
            <a:extLst>
              <a:ext uri="{FF2B5EF4-FFF2-40B4-BE49-F238E27FC236}">
                <a16:creationId xmlns:a16="http://schemas.microsoft.com/office/drawing/2014/main" id="{782D9AD6-5F50-418D-9BB1-A1ED2D38B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2885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 (</a:t>
            </a: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过孔</a:t>
            </a: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9" name="Line 20">
            <a:extLst>
              <a:ext uri="{FF2B5EF4-FFF2-40B4-BE49-F238E27FC236}">
                <a16:creationId xmlns:a16="http://schemas.microsoft.com/office/drawing/2014/main" id="{E9720BF2-393E-4142-8BBD-ADE289FC9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68605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4C2D86-FB65-4042-886F-E94D76C2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2BCC-B1DC-4D02-B18B-937063D8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039BE-C1BF-4EB7-B45A-841BA0BD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https://www.bilibili.com/video/BV1pf4y1v7RL/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60544-433B-4771-98B0-1A003358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0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46C42-147F-4E05-ABFF-FF4917A9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143000"/>
            <a:ext cx="6858000" cy="914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A7BEA-FD57-45BF-B532-EF6F5228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1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BEB84-0C1E-4C85-8523-C512DAA6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Design Software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F66D-E0D6-48DF-9A6D-457C3402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Altium Designer</a:t>
            </a:r>
          </a:p>
          <a:p>
            <a:r>
              <a:rPr lang="en-US" altLang="zh-CN" dirty="0" err="1"/>
              <a:t>KiCAD</a:t>
            </a:r>
            <a:endParaRPr lang="en-US" altLang="zh-CN" dirty="0"/>
          </a:p>
          <a:p>
            <a:r>
              <a:rPr lang="en-US" altLang="zh-CN" dirty="0"/>
              <a:t>Autodesk Eagle</a:t>
            </a:r>
          </a:p>
          <a:p>
            <a:r>
              <a:rPr lang="en-US" altLang="zh-CN" dirty="0"/>
              <a:t>……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A7779-3369-4BE2-8FC7-C002FE6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97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E821-E568-49EA-92EB-ADFE715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</a:t>
            </a:r>
            <a:r>
              <a:rPr lang="zh-CN" altLang="en-US" dirty="0"/>
              <a:t>代工厂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FDD5-F674-4E82-8044-81D6CE9B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嘉立创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2"/>
              </a:rPr>
              <a:t>https://jlcpcb.com/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3"/>
              </a:rPr>
              <a:t>https://www.sz-jlc.com/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捷多邦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4"/>
              </a:rPr>
              <a:t>https://www.pcbway.com/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5"/>
              </a:rPr>
              <a:t>https://www.jdbpcb.com/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9E53-6B59-4AA3-AC82-60CC2D10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4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F0ED3-94A9-4A9F-A680-A7256365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8863"/>
            <a:ext cx="10515600" cy="2852737"/>
          </a:xfrm>
        </p:spPr>
        <p:txBody>
          <a:bodyPr/>
          <a:lstStyle/>
          <a:p>
            <a:r>
              <a:rPr lang="en-US" altLang="zh-CN" dirty="0" err="1"/>
              <a:t>KiCad</a:t>
            </a:r>
            <a:r>
              <a:rPr lang="en-US" altLang="zh-CN" dirty="0"/>
              <a:t> EDA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BE424-F18E-4743-90B7-718CD4FF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08588"/>
            <a:ext cx="10515600" cy="1500187"/>
          </a:xfrm>
        </p:spPr>
        <p:txBody>
          <a:bodyPr/>
          <a:lstStyle/>
          <a:p>
            <a:r>
              <a:rPr lang="en-US" altLang="zh-CN" dirty="0"/>
              <a:t>A Cross Platform and Open Source Electronics Design Automation Suite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2444E-093B-44EC-BF9D-B0063C59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722"/>
            <a:ext cx="12192000" cy="408432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9D932-87C8-47C3-99B0-A13C9C41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46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59FF12A-5BA5-4061-B0D7-20D09C7518CD}"/>
              </a:ext>
            </a:extLst>
          </p:cNvPr>
          <p:cNvSpPr/>
          <p:nvPr/>
        </p:nvSpPr>
        <p:spPr>
          <a:xfrm>
            <a:off x="3048000" y="594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Open Sans"/>
              </a:rPr>
              <a:t>Introduction to </a:t>
            </a:r>
            <a:r>
              <a:rPr lang="en-US" altLang="zh-CN" b="1" dirty="0" err="1">
                <a:solidFill>
                  <a:srgbClr val="404040"/>
                </a:solidFill>
                <a:latin typeface="Open Sans"/>
              </a:rPr>
              <a:t>KiCad</a:t>
            </a:r>
            <a:endParaRPr lang="en-US" altLang="zh-CN" b="1" dirty="0">
              <a:solidFill>
                <a:srgbClr val="404040"/>
              </a:solidFill>
              <a:latin typeface="Open Sans"/>
            </a:endParaRPr>
          </a:p>
          <a:p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is an open-source software tool for the creation of electronic schematic diagrams and PCB artwork. Beneath its singular surface, </a:t>
            </a:r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incorporates an elegant ensemble of the following stand-alone software tools: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B5DB89E-5ECE-4CB7-A4D0-E1DB78EE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0774"/>
              </p:ext>
            </p:extLst>
          </p:nvPr>
        </p:nvGraphicFramePr>
        <p:xfrm>
          <a:off x="838200" y="2514123"/>
          <a:ext cx="10515600" cy="3749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4654257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99898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33940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Program name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File extension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0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KiCad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Project manager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*.pro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Eeschema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Schematic and component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*.sch, *.lib, *.net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88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Pcbnew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Circuit board and footprint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*.kicad_pcb, *.kicad_mod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3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GerbView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Gerber and drill file viewer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\*.g\*, *.drl, etc.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27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Bitmap2Component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Convert bitmap images to components or footprints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*.lib, *.kicad_mod, *.kicad_wks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3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PCB Calculator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Calculator for components, track width, electrical spacing, color codes, and more…​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2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Pl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Page layout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*.</a:t>
                      </a:r>
                      <a:r>
                        <a:rPr lang="en-US" dirty="0" err="1">
                          <a:effectLst/>
                        </a:rPr>
                        <a:t>kicad_wks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0756"/>
                  </a:ext>
                </a:extLst>
              </a:tr>
            </a:tbl>
          </a:graphicData>
        </a:graphic>
      </p:graphicFrame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5A6611B-A711-462A-B562-3C61B216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00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kicad.org/img/frontpage/kicad_eeschema.png">
            <a:extLst>
              <a:ext uri="{FF2B5EF4-FFF2-40B4-BE49-F238E27FC236}">
                <a16:creationId xmlns:a16="http://schemas.microsoft.com/office/drawing/2014/main" id="{FE48D554-BFDD-4001-B381-F9B7C8B9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9657A-D204-48F7-A355-A3B65AE9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8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kicad.org/img/frontpage/kicad_pcbnew.png">
            <a:extLst>
              <a:ext uri="{FF2B5EF4-FFF2-40B4-BE49-F238E27FC236}">
                <a16:creationId xmlns:a16="http://schemas.microsoft.com/office/drawing/2014/main" id="{A90F0F4E-3A48-4EE9-A34F-F09A3677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90A92-12B7-4DA0-AC55-70987037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08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kicad.org/img/frontpage/kicad_3dviewer.png">
            <a:extLst>
              <a:ext uri="{FF2B5EF4-FFF2-40B4-BE49-F238E27FC236}">
                <a16:creationId xmlns:a16="http://schemas.microsoft.com/office/drawing/2014/main" id="{912B391A-20B4-43D3-8FE2-301B996D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20941A-282F-4D2A-870A-EA84AB91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924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49A3B-165D-4070-B4A1-5948C9C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5B312-C026-42E5-A07D-661B2167E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</a:t>
            </a:r>
            <a:r>
              <a:rPr lang="en-US" altLang="zh-CN" dirty="0" err="1"/>
              <a:t>Wechat</a:t>
            </a:r>
            <a:r>
              <a:rPr lang="en-US" altLang="zh-CN" dirty="0"/>
              <a:t> ID </a:t>
            </a:r>
            <a:r>
              <a:rPr lang="en-US" altLang="zh-CN" dirty="0" err="1"/>
              <a:t>lbyzztl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16B90-4D94-4D20-9929-848DDAD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1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37CBF-C9F4-48E7-97DF-4544015A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82A8-5FD1-4819-9511-32047F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8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C51F6B-6451-4FA4-B34F-EB55EED1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AFF17-0258-4E08-AF2E-4F60A0B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8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979C9-D31E-431C-BB12-1E05DD16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F91BC-A806-4770-8EA9-51CB57B7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3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04643-DE63-4DDB-857E-0810B8BD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ECD84-238A-42E0-BA73-FDE41521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3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1873</Words>
  <Application>Microsoft Office PowerPoint</Application>
  <PresentationFormat>宽屏</PresentationFormat>
  <Paragraphs>408</Paragraphs>
  <Slides>57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3" baseType="lpstr">
      <vt:lpstr>굴림</vt:lpstr>
      <vt:lpstr>Open Sans</vt:lpstr>
      <vt:lpstr>等线</vt:lpstr>
      <vt:lpstr>等线 Light</vt:lpstr>
      <vt:lpstr>宋体</vt:lpstr>
      <vt:lpstr>微软雅黑</vt:lpstr>
      <vt:lpstr>Arial</vt:lpstr>
      <vt:lpstr>Calibri</vt:lpstr>
      <vt:lpstr>Cambria Math</vt:lpstr>
      <vt:lpstr>Lucida Sans</vt:lpstr>
      <vt:lpstr>Times New Roman</vt:lpstr>
      <vt:lpstr>Wingdings</vt:lpstr>
      <vt:lpstr>Office 主题​​</vt:lpstr>
      <vt:lpstr>1_Office 主题​​</vt:lpstr>
      <vt:lpstr>Office Theme</vt:lpstr>
      <vt:lpstr>BMP 图象</vt:lpstr>
      <vt:lpstr>Hardware Development with NFC</vt:lpstr>
      <vt:lpstr>About Me</vt:lpstr>
      <vt:lpstr>Preview of iTag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</vt:lpstr>
      <vt:lpstr>Outline</vt:lpstr>
      <vt:lpstr>NFC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Video</vt:lpstr>
      <vt:lpstr>Basic antenna theory  for NTAG I2C plus tags</vt:lpstr>
      <vt:lpstr>NTAG I2C plus electrical input capacitance</vt:lpstr>
      <vt:lpstr>Antenna coil electrical equivalent circuit</vt:lpstr>
      <vt:lpstr>PowerPoint 演示文稿</vt:lpstr>
      <vt:lpstr>Antenna design procedure  for NTAG I2C plus tags</vt:lpstr>
      <vt:lpstr>Antenna design procedure for NTAG I2C plus tags</vt:lpstr>
      <vt:lpstr>Design the antenna coil</vt:lpstr>
      <vt:lpstr>Antenna class based on ISO/IEC14443</vt:lpstr>
      <vt:lpstr>Antenna parameters for rectangular and round antennas</vt:lpstr>
      <vt:lpstr>Coil design calculation sheet</vt:lpstr>
      <vt:lpstr>Measure the antenna coil parameters</vt:lpstr>
      <vt:lpstr>Measuring the antenna coil parameters</vt:lpstr>
      <vt:lpstr>Calculate the resonant  capacitor value</vt:lpstr>
      <vt:lpstr>Calculating the parallel resonance capacitor</vt:lpstr>
      <vt:lpstr>PowerPoint 演示文稿</vt:lpstr>
      <vt:lpstr>Assemble &amp; measure resonant  frequency</vt:lpstr>
      <vt:lpstr>Assembling and measuring the tag resonant frequency</vt:lpstr>
      <vt:lpstr>Design</vt:lpstr>
      <vt:lpstr>ISO 7810</vt:lpstr>
      <vt:lpstr>PowerPoint 演示文稿</vt:lpstr>
      <vt:lpstr>丝印和Top图案设计和导入</vt:lpstr>
      <vt:lpstr>PowerPoint 演示文稿</vt:lpstr>
      <vt:lpstr>PowerPoint 演示文稿</vt:lpstr>
      <vt:lpstr>PowerPoint 演示文稿</vt:lpstr>
      <vt:lpstr>PCB Intro</vt:lpstr>
      <vt:lpstr>PowerPoint 演示文稿</vt:lpstr>
      <vt:lpstr>Video</vt:lpstr>
      <vt:lpstr>PCB Design Software</vt:lpstr>
      <vt:lpstr>PCB代工厂</vt:lpstr>
      <vt:lpstr>KiCad EDA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从NFC聊起的硬件开发</dc:title>
  <dc:creator>张 庭梁</dc:creator>
  <cp:lastModifiedBy>Tingliang Zhang</cp:lastModifiedBy>
  <cp:revision>32</cp:revision>
  <dcterms:created xsi:type="dcterms:W3CDTF">2021-04-16T12:28:58Z</dcterms:created>
  <dcterms:modified xsi:type="dcterms:W3CDTF">2021-05-22T05:31:04Z</dcterms:modified>
</cp:coreProperties>
</file>